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xlsx" ContentType="application/vnd.openxmlformats-officedocument.spreadsheetml.sheet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46"/>
  </p:notesMasterIdLst>
  <p:sldIdLst>
    <p:sldId id="257" r:id="rId2"/>
    <p:sldId id="294" r:id="rId3"/>
    <p:sldId id="260" r:id="rId4"/>
    <p:sldId id="258" r:id="rId5"/>
    <p:sldId id="261" r:id="rId6"/>
    <p:sldId id="262" r:id="rId7"/>
    <p:sldId id="327" r:id="rId8"/>
    <p:sldId id="296" r:id="rId9"/>
    <p:sldId id="297" r:id="rId10"/>
    <p:sldId id="295" r:id="rId11"/>
    <p:sldId id="298" r:id="rId12"/>
    <p:sldId id="299" r:id="rId13"/>
    <p:sldId id="300" r:id="rId14"/>
    <p:sldId id="302" r:id="rId15"/>
    <p:sldId id="301" r:id="rId16"/>
    <p:sldId id="259" r:id="rId17"/>
    <p:sldId id="267" r:id="rId18"/>
    <p:sldId id="303" r:id="rId19"/>
    <p:sldId id="304" r:id="rId20"/>
    <p:sldId id="306" r:id="rId21"/>
    <p:sldId id="305" r:id="rId22"/>
    <p:sldId id="309" r:id="rId23"/>
    <p:sldId id="310" r:id="rId24"/>
    <p:sldId id="307" r:id="rId25"/>
    <p:sldId id="308" r:id="rId26"/>
    <p:sldId id="273" r:id="rId27"/>
    <p:sldId id="274" r:id="rId28"/>
    <p:sldId id="311" r:id="rId29"/>
    <p:sldId id="312" r:id="rId30"/>
    <p:sldId id="313" r:id="rId31"/>
    <p:sldId id="314" r:id="rId32"/>
    <p:sldId id="315" r:id="rId33"/>
    <p:sldId id="316" r:id="rId34"/>
    <p:sldId id="317" r:id="rId35"/>
    <p:sldId id="318" r:id="rId36"/>
    <p:sldId id="275" r:id="rId37"/>
    <p:sldId id="319" r:id="rId38"/>
    <p:sldId id="320" r:id="rId39"/>
    <p:sldId id="321" r:id="rId40"/>
    <p:sldId id="322" r:id="rId41"/>
    <p:sldId id="323" r:id="rId42"/>
    <p:sldId id="324" r:id="rId43"/>
    <p:sldId id="326" r:id="rId44"/>
    <p:sldId id="293" r:id="rId45"/>
  </p:sldIdLst>
  <p:sldSz cx="9144000" cy="6858000" type="screen4x3"/>
  <p:notesSz cx="6858000" cy="9144000"/>
  <p:defaultTextStyle>
    <a:defPPr>
      <a:defRPr lang="en-US"/>
    </a:defPPr>
    <a:lvl1pPr marL="0" algn="l" defTabSz="45705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058" algn="l" defTabSz="45705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118" algn="l" defTabSz="45705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174" algn="l" defTabSz="45705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234" algn="l" defTabSz="45705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292" algn="l" defTabSz="45705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350" algn="l" defTabSz="45705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9409" algn="l" defTabSz="45705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6467" algn="l" defTabSz="45705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80" d="100"/>
          <a:sy n="80" d="100"/>
        </p:scale>
        <p:origin x="-295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notesMaster" Target="notesMasters/notesMaster1.xml"/><Relationship Id="rId47" Type="http://schemas.openxmlformats.org/officeDocument/2006/relationships/printerSettings" Target="printerSettings/printerSettings1.bin"/><Relationship Id="rId48" Type="http://schemas.openxmlformats.org/officeDocument/2006/relationships/presProps" Target="presProps.xml"/><Relationship Id="rId49" Type="http://schemas.openxmlformats.org/officeDocument/2006/relationships/viewProps" Target="view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theme" Target="theme/theme1.xml"/><Relationship Id="rId5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2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3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34106"/>
          <c:y val="0.0622698"/>
          <c:w val="0.806067"/>
          <c:h val="0.661479"/>
        </c:manualLayout>
      </c:layout>
      <c:lineChart>
        <c:grouping val="standar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Untitled 1</c:v>
                </c:pt>
              </c:strCache>
            </c:strRef>
          </c:tx>
          <c:spPr>
            <a:ln w="152400" cap="flat">
              <a:solidFill>
                <a:srgbClr val="F33A4B"/>
              </a:solidFill>
              <a:prstDash val="solid"/>
              <a:round/>
            </a:ln>
            <a:effectLst/>
          </c:spPr>
          <c:marker>
            <c:symbol val="none"/>
          </c:marker>
          <c:cat>
            <c:strRef>
              <c:f>Sheet1!$B$1:$E$1</c:f>
              <c:strCache>
                <c:ptCount val="4"/>
                <c:pt idx="0">
                  <c:v>2007</c:v>
                </c:pt>
                <c:pt idx="1">
                  <c:v>2008</c:v>
                </c:pt>
                <c:pt idx="2">
                  <c:v>2009</c:v>
                </c:pt>
                <c:pt idx="3">
                  <c:v>2010</c:v>
                </c:pt>
              </c:strCache>
            </c:strRef>
          </c:cat>
          <c:val>
            <c:numRef>
              <c:f>Sheet1!$B$2:$E$2</c:f>
              <c:numCache>
                <c:formatCode>General</c:formatCode>
                <c:ptCount val="4"/>
                <c:pt idx="0">
                  <c:v>17.0</c:v>
                </c:pt>
                <c:pt idx="1">
                  <c:v>26.0</c:v>
                </c:pt>
                <c:pt idx="2">
                  <c:v>53.0</c:v>
                </c:pt>
                <c:pt idx="3">
                  <c:v>96.0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Untitled 2</c:v>
                </c:pt>
              </c:strCache>
            </c:strRef>
          </c:tx>
          <c:spPr>
            <a:ln w="152400" cap="flat">
              <a:solidFill>
                <a:srgbClr val="7A1744"/>
              </a:solidFill>
              <a:prstDash val="solid"/>
              <a:round/>
            </a:ln>
            <a:effectLst/>
          </c:spPr>
          <c:marker>
            <c:symbol val="none"/>
          </c:marker>
          <c:cat>
            <c:strRef>
              <c:f>Sheet1!$B$1:$E$1</c:f>
              <c:strCache>
                <c:ptCount val="4"/>
                <c:pt idx="0">
                  <c:v>2007</c:v>
                </c:pt>
                <c:pt idx="1">
                  <c:v>2008</c:v>
                </c:pt>
                <c:pt idx="2">
                  <c:v>2009</c:v>
                </c:pt>
                <c:pt idx="3">
                  <c:v>2010</c:v>
                </c:pt>
              </c:strCache>
            </c:strRef>
          </c:cat>
          <c:val>
            <c:numRef>
              <c:f>Sheet1!$B$3:$E$3</c:f>
              <c:numCache>
                <c:formatCode>General</c:formatCode>
                <c:ptCount val="4"/>
                <c:pt idx="0">
                  <c:v>55.0</c:v>
                </c:pt>
                <c:pt idx="1">
                  <c:v>43.0</c:v>
                </c:pt>
                <c:pt idx="2">
                  <c:v>70.0</c:v>
                </c:pt>
                <c:pt idx="3">
                  <c:v>58.0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Sheet1!$A$4</c:f>
              <c:strCache>
                <c:ptCount val="1"/>
                <c:pt idx="0">
                  <c:v>Untitled 3</c:v>
                </c:pt>
              </c:strCache>
            </c:strRef>
          </c:tx>
          <c:spPr>
            <a:ln w="152400" cap="flat">
              <a:solidFill>
                <a:srgbClr val="FFDC00"/>
              </a:solidFill>
              <a:prstDash val="solid"/>
              <a:round/>
            </a:ln>
            <a:effectLst/>
          </c:spPr>
          <c:marker>
            <c:symbol val="none"/>
          </c:marker>
          <c:cat>
            <c:strRef>
              <c:f>Sheet1!$B$1:$E$1</c:f>
              <c:strCache>
                <c:ptCount val="4"/>
                <c:pt idx="0">
                  <c:v>2007</c:v>
                </c:pt>
                <c:pt idx="1">
                  <c:v>2008</c:v>
                </c:pt>
                <c:pt idx="2">
                  <c:v>2009</c:v>
                </c:pt>
                <c:pt idx="3">
                  <c:v>2010</c:v>
                </c:pt>
              </c:strCache>
            </c:strRef>
          </c:cat>
          <c:val>
            <c:numRef>
              <c:f>Sheet1!$B$4:$E$4</c:f>
              <c:numCache>
                <c:formatCode>General</c:formatCode>
                <c:ptCount val="4"/>
                <c:pt idx="0">
                  <c:v>20.0</c:v>
                </c:pt>
                <c:pt idx="1">
                  <c:v>16.0</c:v>
                </c:pt>
                <c:pt idx="2">
                  <c:v>40.0</c:v>
                </c:pt>
                <c:pt idx="3">
                  <c:v>57.0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Sheet1!$A$5</c:f>
              <c:strCache>
                <c:ptCount val="1"/>
                <c:pt idx="0">
                  <c:v>Untitled 4</c:v>
                </c:pt>
              </c:strCache>
            </c:strRef>
          </c:tx>
          <c:spPr>
            <a:ln w="152400" cap="flat">
              <a:solidFill>
                <a:srgbClr val="1ECBC8"/>
              </a:solidFill>
              <a:prstDash val="solid"/>
              <a:round/>
            </a:ln>
            <a:effectLst/>
          </c:spPr>
          <c:marker>
            <c:symbol val="none"/>
          </c:marker>
          <c:cat>
            <c:strRef>
              <c:f>Sheet1!$B$1:$E$1</c:f>
              <c:strCache>
                <c:ptCount val="4"/>
                <c:pt idx="0">
                  <c:v>2007</c:v>
                </c:pt>
                <c:pt idx="1">
                  <c:v>2008</c:v>
                </c:pt>
                <c:pt idx="2">
                  <c:v>2009</c:v>
                </c:pt>
                <c:pt idx="3">
                  <c:v>2010</c:v>
                </c:pt>
              </c:strCache>
            </c:strRef>
          </c:cat>
          <c:val>
            <c:numRef>
              <c:f>Sheet1!$B$5:$E$5</c:f>
              <c:numCache>
                <c:formatCode>General</c:formatCode>
                <c:ptCount val="4"/>
                <c:pt idx="0">
                  <c:v>24.0</c:v>
                </c:pt>
                <c:pt idx="1">
                  <c:v>12.0</c:v>
                </c:pt>
                <c:pt idx="2">
                  <c:v>16.0</c:v>
                </c:pt>
                <c:pt idx="3">
                  <c:v>3.0</c:v>
                </c:pt>
              </c:numCache>
            </c:numRef>
          </c:val>
          <c:smooth val="0"/>
        </c:ser>
        <c:ser>
          <c:idx val="4"/>
          <c:order val="4"/>
          <c:tx>
            <c:strRef>
              <c:f>Sheet1!$A$6</c:f>
              <c:strCache>
                <c:ptCount val="1"/>
                <c:pt idx="0">
                  <c:v>Untitled 5</c:v>
                </c:pt>
              </c:strCache>
            </c:strRef>
          </c:tx>
          <c:spPr>
            <a:ln w="152400" cap="flat">
              <a:solidFill>
                <a:srgbClr val="87E9DB"/>
              </a:solidFill>
              <a:prstDash val="solid"/>
              <a:round/>
            </a:ln>
            <a:effectLst/>
          </c:spPr>
          <c:marker>
            <c:symbol val="none"/>
          </c:marker>
          <c:cat>
            <c:strRef>
              <c:f>Sheet1!$B$1:$E$1</c:f>
              <c:strCache>
                <c:ptCount val="4"/>
                <c:pt idx="0">
                  <c:v>2007</c:v>
                </c:pt>
                <c:pt idx="1">
                  <c:v>2008</c:v>
                </c:pt>
                <c:pt idx="2">
                  <c:v>2009</c:v>
                </c:pt>
                <c:pt idx="3">
                  <c:v>2010</c:v>
                </c:pt>
              </c:strCache>
            </c:strRef>
          </c:cat>
          <c:val>
            <c:numRef>
              <c:f>Sheet1!$B$6:$E$6</c:f>
              <c:numCache>
                <c:formatCode>General</c:formatCode>
                <c:ptCount val="4"/>
                <c:pt idx="0">
                  <c:v>5.0</c:v>
                </c:pt>
                <c:pt idx="1">
                  <c:v>20.0</c:v>
                </c:pt>
                <c:pt idx="2">
                  <c:v>26.0</c:v>
                </c:pt>
                <c:pt idx="3">
                  <c:v>40.0</c:v>
                </c:pt>
              </c:numCache>
            </c:numRef>
          </c:val>
          <c:smooth val="0"/>
        </c:ser>
        <c:ser>
          <c:idx val="5"/>
          <c:order val="5"/>
          <c:tx>
            <c:strRef>
              <c:f>Sheet1!$A$7</c:f>
              <c:strCache>
                <c:ptCount val="1"/>
                <c:pt idx="0">
                  <c:v>Untitled 6</c:v>
                </c:pt>
              </c:strCache>
            </c:strRef>
          </c:tx>
          <c:spPr>
            <a:ln w="152400" cap="flat">
              <a:solidFill>
                <a:srgbClr val="FFB0C3"/>
              </a:solidFill>
              <a:prstDash val="solid"/>
              <a:round/>
            </a:ln>
            <a:effectLst/>
          </c:spPr>
          <c:marker>
            <c:symbol val="none"/>
          </c:marker>
          <c:cat>
            <c:strRef>
              <c:f>Sheet1!$B$1:$E$1</c:f>
              <c:strCache>
                <c:ptCount val="4"/>
                <c:pt idx="0">
                  <c:v>2007</c:v>
                </c:pt>
                <c:pt idx="1">
                  <c:v>2008</c:v>
                </c:pt>
                <c:pt idx="2">
                  <c:v>2009</c:v>
                </c:pt>
                <c:pt idx="3">
                  <c:v>2010</c:v>
                </c:pt>
              </c:strCache>
            </c:strRef>
          </c:cat>
          <c:val>
            <c:numRef>
              <c:f>Sheet1!$B$7:$E$7</c:f>
              <c:numCache>
                <c:formatCode>General</c:formatCode>
                <c:ptCount val="4"/>
                <c:pt idx="0">
                  <c:v>30.0</c:v>
                </c:pt>
                <c:pt idx="1">
                  <c:v>11.0</c:v>
                </c:pt>
                <c:pt idx="2">
                  <c:v>60.0</c:v>
                </c:pt>
                <c:pt idx="3">
                  <c:v>80.0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115971384"/>
        <c:axId val="2115974952"/>
      </c:lineChart>
      <c:catAx>
        <c:axId val="211597138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6350" cap="flat">
            <a:solidFill>
              <a:srgbClr val="000000"/>
            </a:solidFill>
            <a:prstDash val="solid"/>
            <a:round/>
          </a:ln>
        </c:spPr>
        <c:txPr>
          <a:bodyPr rot="0"/>
          <a:lstStyle/>
          <a:p>
            <a:pPr>
              <a:defRPr sz="1400" b="1" i="0" u="none" strike="noStrike">
                <a:solidFill>
                  <a:srgbClr val="000000"/>
                </a:solidFill>
                <a:latin typeface="Helvetica"/>
              </a:defRPr>
            </a:pPr>
            <a:endParaRPr lang="en-US"/>
          </a:p>
        </c:txPr>
        <c:crossAx val="2115974952"/>
        <c:crosses val="autoZero"/>
        <c:auto val="1"/>
        <c:lblAlgn val="ctr"/>
        <c:lblOffset val="100"/>
        <c:noMultiLvlLbl val="1"/>
      </c:catAx>
      <c:valAx>
        <c:axId val="2115974952"/>
        <c:scaling>
          <c:orientation val="minMax"/>
        </c:scaling>
        <c:delete val="0"/>
        <c:axPos val="l"/>
        <c:majorGridlines>
          <c:spPr>
            <a:ln w="6350" cap="flat">
              <a:solidFill>
                <a:srgbClr val="000000"/>
              </a:solidFill>
              <a:custDash>
                <a:ds d="100000" sp="200000"/>
              </a:custDash>
              <a:round/>
            </a:ln>
          </c:spPr>
        </c:majorGridlines>
        <c:numFmt formatCode="0" sourceLinked="0"/>
        <c:majorTickMark val="out"/>
        <c:minorTickMark val="none"/>
        <c:tickLblPos val="nextTo"/>
        <c:spPr>
          <a:ln w="6350" cap="flat">
            <a:solidFill>
              <a:srgbClr val="000000"/>
            </a:solidFill>
            <a:prstDash val="solid"/>
            <a:round/>
          </a:ln>
        </c:spPr>
        <c:txPr>
          <a:bodyPr rot="0"/>
          <a:lstStyle/>
          <a:p>
            <a:pPr>
              <a:defRPr sz="1200" b="0" i="0" u="none" strike="noStrike">
                <a:solidFill>
                  <a:srgbClr val="000000"/>
                </a:solidFill>
                <a:latin typeface="Helvetica"/>
              </a:defRPr>
            </a:pPr>
            <a:endParaRPr lang="en-US"/>
          </a:p>
        </c:txPr>
        <c:crossAx val="2115971384"/>
        <c:crosses val="autoZero"/>
        <c:crossBetween val="midCat"/>
        <c:majorUnit val="25.0"/>
        <c:minorUnit val="12.5"/>
      </c:valAx>
      <c:spPr>
        <a:solidFill>
          <a:srgbClr val="FFFFFF"/>
        </a:solidFill>
        <a:ln w="12700" cap="flat">
          <a:noFill/>
          <a:miter lim="400000"/>
        </a:ln>
        <a:effectLst/>
      </c:spPr>
    </c:plotArea>
    <c:legend>
      <c:legendPos val="b"/>
      <c:layout>
        <c:manualLayout>
          <c:xMode val="edge"/>
          <c:yMode val="edge"/>
          <c:x val="0.243581"/>
          <c:y val="0.855635"/>
          <c:w val="0.629187"/>
          <c:h val="0.144365"/>
        </c:manualLayout>
      </c:layout>
      <c:overlay val="1"/>
      <c:spPr>
        <a:noFill/>
        <a:ln w="9525" cap="flat">
          <a:noFill/>
          <a:round/>
        </a:ln>
        <a:effectLst/>
      </c:spPr>
      <c:txPr>
        <a:bodyPr rot="0"/>
        <a:lstStyle/>
        <a:p>
          <a:pPr>
            <a:defRPr sz="1000" b="0" i="0" u="none" strike="noStrike">
              <a:solidFill>
                <a:srgbClr val="000000"/>
              </a:solidFill>
              <a:latin typeface="Helvetica"/>
            </a:defRPr>
          </a:pPr>
          <a:endParaRPr lang="en-US"/>
        </a:p>
      </c:txPr>
    </c:legend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05"/>
          <c:y val="0.005"/>
          <c:w val="0.99"/>
          <c:h val="0.715058"/>
        </c:manualLayout>
      </c:layout>
      <c:pieChart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Region 1</c:v>
                </c:pt>
              </c:strCache>
            </c:strRef>
          </c:tx>
          <c:spPr>
            <a:solidFill>
              <a:srgbClr val="7A1744"/>
            </a:solidFill>
            <a:ln w="9525" cap="flat">
              <a:noFill/>
              <a:round/>
            </a:ln>
            <a:effectLst/>
          </c:spPr>
          <c:dPt>
            <c:idx val="0"/>
            <c:bubble3D val="0"/>
          </c:dPt>
          <c:dPt>
            <c:idx val="1"/>
            <c:bubble3D val="0"/>
            <c:spPr>
              <a:solidFill>
                <a:srgbClr val="F33A4B"/>
              </a:solidFill>
              <a:ln w="9525" cap="flat">
                <a:noFill/>
                <a:round/>
              </a:ln>
              <a:effectLst/>
            </c:spPr>
          </c:dPt>
          <c:dPt>
            <c:idx val="2"/>
            <c:bubble3D val="0"/>
            <c:spPr>
              <a:solidFill>
                <a:srgbClr val="FFB0C3"/>
              </a:solidFill>
              <a:ln w="9525" cap="flat">
                <a:noFill/>
                <a:round/>
              </a:ln>
              <a:effectLst/>
            </c:spPr>
          </c:dPt>
          <c:dPt>
            <c:idx val="3"/>
            <c:bubble3D val="0"/>
            <c:spPr>
              <a:solidFill>
                <a:srgbClr val="FFDC00"/>
              </a:solidFill>
              <a:ln w="9525" cap="flat">
                <a:noFill/>
                <a:round/>
              </a:ln>
              <a:effectLst/>
            </c:spPr>
          </c:dPt>
          <c:dPt>
            <c:idx val="4"/>
            <c:bubble3D val="0"/>
            <c:spPr>
              <a:solidFill>
                <a:srgbClr val="87E9DB"/>
              </a:solidFill>
              <a:ln w="9525" cap="flat">
                <a:noFill/>
                <a:round/>
              </a:ln>
              <a:effectLst/>
            </c:spPr>
          </c:dPt>
          <c:dPt>
            <c:idx val="5"/>
            <c:bubble3D val="0"/>
            <c:spPr>
              <a:solidFill>
                <a:srgbClr val="1ECBC8"/>
              </a:solidFill>
              <a:ln w="9525" cap="flat">
                <a:noFill/>
                <a:round/>
              </a:ln>
              <a:effectLst/>
            </c:spPr>
          </c:dPt>
          <c:dLbls>
            <c:dLbl>
              <c:idx val="1"/>
              <c:numFmt formatCode="0%" sourceLinked="0"/>
              <c:spPr/>
              <c:txPr>
                <a:bodyPr/>
                <a:lstStyle/>
                <a:p>
                  <a:pPr>
                    <a:defRPr sz="1400" b="1" i="0" u="none" strike="noStrike">
                      <a:solidFill>
                        <a:srgbClr val="FFFFFF"/>
                      </a:solidFill>
                      <a:latin typeface="Helvetica"/>
                    </a:defRPr>
                  </a:pPr>
                  <a:endParaRPr lang="en-US"/>
                </a:p>
              </c:txPr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</c:dLbl>
            <c:dLbl>
              <c:idx val="2"/>
              <c:numFmt formatCode="0%" sourceLinked="0"/>
              <c:spPr/>
              <c:txPr>
                <a:bodyPr/>
                <a:lstStyle/>
                <a:p>
                  <a:pPr>
                    <a:defRPr sz="1400" b="1" i="0" u="none" strike="noStrike">
                      <a:solidFill>
                        <a:srgbClr val="FFFFFF"/>
                      </a:solidFill>
                      <a:latin typeface="Helvetica"/>
                    </a:defRPr>
                  </a:pPr>
                  <a:endParaRPr lang="en-US"/>
                </a:p>
              </c:txPr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</c:dLbl>
            <c:dLbl>
              <c:idx val="3"/>
              <c:numFmt formatCode="0%" sourceLinked="0"/>
              <c:spPr/>
              <c:txPr>
                <a:bodyPr/>
                <a:lstStyle/>
                <a:p>
                  <a:pPr>
                    <a:defRPr sz="1400" b="1" i="0" u="none" strike="noStrike">
                      <a:solidFill>
                        <a:srgbClr val="FFFFFF"/>
                      </a:solidFill>
                      <a:latin typeface="Helvetica"/>
                    </a:defRPr>
                  </a:pPr>
                  <a:endParaRPr lang="en-US"/>
                </a:p>
              </c:txPr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</c:dLbl>
            <c:dLbl>
              <c:idx val="4"/>
              <c:numFmt formatCode="0%" sourceLinked="0"/>
              <c:spPr/>
              <c:txPr>
                <a:bodyPr/>
                <a:lstStyle/>
                <a:p>
                  <a:pPr>
                    <a:defRPr sz="1400" b="1" i="0" u="none" strike="noStrike">
                      <a:solidFill>
                        <a:srgbClr val="FFFFFF"/>
                      </a:solidFill>
                      <a:latin typeface="Helvetica"/>
                    </a:defRPr>
                  </a:pPr>
                  <a:endParaRPr lang="en-US"/>
                </a:p>
              </c:txPr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</c:dLbl>
            <c:dLbl>
              <c:idx val="5"/>
              <c:numFmt formatCode="0%" sourceLinked="0"/>
              <c:spPr/>
              <c:txPr>
                <a:bodyPr/>
                <a:lstStyle/>
                <a:p>
                  <a:pPr>
                    <a:defRPr sz="1400" b="1" i="0" u="none" strike="noStrike">
                      <a:solidFill>
                        <a:srgbClr val="FFFFFF"/>
                      </a:solidFill>
                      <a:latin typeface="Helvetica"/>
                    </a:defRPr>
                  </a:pPr>
                  <a:endParaRPr lang="en-US"/>
                </a:p>
              </c:txPr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</c:dLbl>
            <c:numFmt formatCode="0%" sourceLinked="0"/>
            <c:txPr>
              <a:bodyPr/>
              <a:lstStyle/>
              <a:p>
                <a:pPr>
                  <a:defRPr sz="1400" b="1" i="0" u="none" strike="noStrike">
                    <a:solidFill>
                      <a:srgbClr val="FFFFFF"/>
                    </a:solidFill>
                    <a:effectLst>
                      <a:outerShdw blurRad="190500" dist="25400" dir="5400000" algn="tl">
                        <a:srgbClr val="000000">
                          <a:alpha val="50000"/>
                        </a:srgbClr>
                      </a:outerShdw>
                    </a:effectLst>
                    <a:latin typeface="Helvetica"/>
                  </a:defRPr>
                </a:pPr>
                <a:endParaRPr lang="en-US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0"/>
          </c:dLbls>
          <c:cat>
            <c:strRef>
              <c:f>Sheet1!$B$1:$G$1</c:f>
              <c:strCache>
                <c:ptCount val="6"/>
                <c:pt idx="0">
                  <c:v>Untitled 1</c:v>
                </c:pt>
                <c:pt idx="1">
                  <c:v>Untitled 2</c:v>
                </c:pt>
                <c:pt idx="2">
                  <c:v>Untitled 3</c:v>
                </c:pt>
                <c:pt idx="3">
                  <c:v>Untitled 4</c:v>
                </c:pt>
                <c:pt idx="4">
                  <c:v>Untitled 5</c:v>
                </c:pt>
                <c:pt idx="5">
                  <c:v>Untitled 6</c:v>
                </c:pt>
              </c:strCache>
            </c:strRef>
          </c:cat>
          <c:val>
            <c:numRef>
              <c:f>Sheet1!$B$2:$G$2</c:f>
              <c:numCache>
                <c:formatCode>General</c:formatCode>
                <c:ptCount val="6"/>
                <c:pt idx="0">
                  <c:v>91.0</c:v>
                </c:pt>
                <c:pt idx="1">
                  <c:v>76.0</c:v>
                </c:pt>
                <c:pt idx="2">
                  <c:v>28.0</c:v>
                </c:pt>
                <c:pt idx="3">
                  <c:v>26.0</c:v>
                </c:pt>
                <c:pt idx="4">
                  <c:v>21.0</c:v>
                </c:pt>
                <c:pt idx="5">
                  <c:v>18.0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solidFill>
          <a:srgbClr val="FFFFFF"/>
        </a:solidFill>
        <a:ln w="12700" cap="flat">
          <a:noFill/>
          <a:miter lim="400000"/>
        </a:ln>
        <a:effectLst/>
      </c:spPr>
    </c:plotArea>
    <c:legend>
      <c:legendPos val="b"/>
      <c:layout>
        <c:manualLayout>
          <c:xMode val="edge"/>
          <c:yMode val="edge"/>
          <c:x val="0.0282455"/>
          <c:y val="0.855217"/>
          <c:w val="0.955993"/>
          <c:h val="0.144783"/>
        </c:manualLayout>
      </c:layout>
      <c:overlay val="1"/>
      <c:spPr>
        <a:noFill/>
        <a:ln w="9525" cap="flat">
          <a:noFill/>
          <a:round/>
        </a:ln>
        <a:effectLst/>
      </c:spPr>
      <c:txPr>
        <a:bodyPr rot="0"/>
        <a:lstStyle/>
        <a:p>
          <a:pPr>
            <a:defRPr sz="1000" b="0" i="0" u="none" strike="noStrike">
              <a:solidFill>
                <a:srgbClr val="000000"/>
              </a:solidFill>
              <a:latin typeface="Helvetica"/>
            </a:defRPr>
          </a:pPr>
          <a:endParaRPr lang="en-US"/>
        </a:p>
      </c:txPr>
    </c:legend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887545"/>
          <c:y val="0.0667822"/>
          <c:w val="0.906245"/>
          <c:h val="0.647465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Untitled 1</c:v>
                </c:pt>
              </c:strCache>
            </c:strRef>
          </c:tx>
          <c:spPr>
            <a:solidFill>
              <a:srgbClr val="7A1744"/>
            </a:solidFill>
            <a:ln w="9525" cap="flat">
              <a:noFill/>
              <a:round/>
            </a:ln>
            <a:effectLst/>
          </c:spPr>
          <c:invertIfNegative val="0"/>
          <c:cat>
            <c:strRef>
              <c:f>Sheet1!$B$1:$E$1</c:f>
              <c:strCache>
                <c:ptCount val="4"/>
                <c:pt idx="0">
                  <c:v>2007</c:v>
                </c:pt>
                <c:pt idx="1">
                  <c:v>2008</c:v>
                </c:pt>
                <c:pt idx="2">
                  <c:v>2009</c:v>
                </c:pt>
                <c:pt idx="3">
                  <c:v>2010</c:v>
                </c:pt>
              </c:strCache>
            </c:strRef>
          </c:cat>
          <c:val>
            <c:numRef>
              <c:f>Sheet1!$B$2:$E$2</c:f>
              <c:numCache>
                <c:formatCode>General</c:formatCode>
                <c:ptCount val="4"/>
                <c:pt idx="0">
                  <c:v>17.0</c:v>
                </c:pt>
                <c:pt idx="1">
                  <c:v>26.0</c:v>
                </c:pt>
                <c:pt idx="2">
                  <c:v>53.0</c:v>
                </c:pt>
                <c:pt idx="3">
                  <c:v>96.0</c:v>
                </c:pt>
              </c:numCache>
            </c:numRef>
          </c:val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Untitled 2</c:v>
                </c:pt>
              </c:strCache>
            </c:strRef>
          </c:tx>
          <c:spPr>
            <a:solidFill>
              <a:srgbClr val="F33A4B"/>
            </a:solidFill>
            <a:ln w="9525" cap="flat">
              <a:noFill/>
              <a:round/>
            </a:ln>
            <a:effectLst/>
          </c:spPr>
          <c:invertIfNegative val="0"/>
          <c:cat>
            <c:strRef>
              <c:f>Sheet1!$B$1:$E$1</c:f>
              <c:strCache>
                <c:ptCount val="4"/>
                <c:pt idx="0">
                  <c:v>2007</c:v>
                </c:pt>
                <c:pt idx="1">
                  <c:v>2008</c:v>
                </c:pt>
                <c:pt idx="2">
                  <c:v>2009</c:v>
                </c:pt>
                <c:pt idx="3">
                  <c:v>2010</c:v>
                </c:pt>
              </c:strCache>
            </c:strRef>
          </c:cat>
          <c:val>
            <c:numRef>
              <c:f>Sheet1!$B$3:$E$3</c:f>
              <c:numCache>
                <c:formatCode>General</c:formatCode>
                <c:ptCount val="4"/>
                <c:pt idx="0">
                  <c:v>55.0</c:v>
                </c:pt>
                <c:pt idx="1">
                  <c:v>43.0</c:v>
                </c:pt>
                <c:pt idx="2">
                  <c:v>70.0</c:v>
                </c:pt>
                <c:pt idx="3">
                  <c:v>58.0</c:v>
                </c:pt>
              </c:numCache>
            </c:numRef>
          </c:val>
        </c:ser>
        <c:ser>
          <c:idx val="2"/>
          <c:order val="2"/>
          <c:tx>
            <c:strRef>
              <c:f>Sheet1!$A$4</c:f>
              <c:strCache>
                <c:ptCount val="1"/>
                <c:pt idx="0">
                  <c:v>Untitled 3</c:v>
                </c:pt>
              </c:strCache>
            </c:strRef>
          </c:tx>
          <c:spPr>
            <a:solidFill>
              <a:srgbClr val="FFB0C3"/>
            </a:solidFill>
            <a:ln w="9525" cap="flat">
              <a:noFill/>
              <a:round/>
            </a:ln>
            <a:effectLst/>
          </c:spPr>
          <c:invertIfNegative val="0"/>
          <c:cat>
            <c:strRef>
              <c:f>Sheet1!$B$1:$E$1</c:f>
              <c:strCache>
                <c:ptCount val="4"/>
                <c:pt idx="0">
                  <c:v>2007</c:v>
                </c:pt>
                <c:pt idx="1">
                  <c:v>2008</c:v>
                </c:pt>
                <c:pt idx="2">
                  <c:v>2009</c:v>
                </c:pt>
                <c:pt idx="3">
                  <c:v>2010</c:v>
                </c:pt>
              </c:strCache>
            </c:strRef>
          </c:cat>
          <c:val>
            <c:numRef>
              <c:f>Sheet1!$B$4:$E$4</c:f>
              <c:numCache>
                <c:formatCode>General</c:formatCode>
                <c:ptCount val="4"/>
                <c:pt idx="0">
                  <c:v>20.0</c:v>
                </c:pt>
                <c:pt idx="1">
                  <c:v>16.0</c:v>
                </c:pt>
                <c:pt idx="2">
                  <c:v>40.0</c:v>
                </c:pt>
                <c:pt idx="3">
                  <c:v>57.0</c:v>
                </c:pt>
              </c:numCache>
            </c:numRef>
          </c:val>
        </c:ser>
        <c:ser>
          <c:idx val="3"/>
          <c:order val="3"/>
          <c:tx>
            <c:strRef>
              <c:f>Sheet1!$A$5</c:f>
              <c:strCache>
                <c:ptCount val="1"/>
                <c:pt idx="0">
                  <c:v>Untitled 4</c:v>
                </c:pt>
              </c:strCache>
            </c:strRef>
          </c:tx>
          <c:spPr>
            <a:solidFill>
              <a:srgbClr val="FFDC00"/>
            </a:solidFill>
            <a:ln w="9525" cap="flat">
              <a:noFill/>
              <a:round/>
            </a:ln>
            <a:effectLst/>
          </c:spPr>
          <c:invertIfNegative val="0"/>
          <c:cat>
            <c:strRef>
              <c:f>Sheet1!$B$1:$E$1</c:f>
              <c:strCache>
                <c:ptCount val="4"/>
                <c:pt idx="0">
                  <c:v>2007</c:v>
                </c:pt>
                <c:pt idx="1">
                  <c:v>2008</c:v>
                </c:pt>
                <c:pt idx="2">
                  <c:v>2009</c:v>
                </c:pt>
                <c:pt idx="3">
                  <c:v>2010</c:v>
                </c:pt>
              </c:strCache>
            </c:strRef>
          </c:cat>
          <c:val>
            <c:numRef>
              <c:f>Sheet1!$B$5:$E$5</c:f>
              <c:numCache>
                <c:formatCode>General</c:formatCode>
                <c:ptCount val="4"/>
                <c:pt idx="0">
                  <c:v>24.0</c:v>
                </c:pt>
                <c:pt idx="1">
                  <c:v>12.0</c:v>
                </c:pt>
                <c:pt idx="2">
                  <c:v>16.0</c:v>
                </c:pt>
                <c:pt idx="3">
                  <c:v>3.0</c:v>
                </c:pt>
              </c:numCache>
            </c:numRef>
          </c:val>
        </c:ser>
        <c:ser>
          <c:idx val="4"/>
          <c:order val="4"/>
          <c:tx>
            <c:strRef>
              <c:f>Sheet1!$A$6</c:f>
              <c:strCache>
                <c:ptCount val="1"/>
                <c:pt idx="0">
                  <c:v>Untitled 5</c:v>
                </c:pt>
              </c:strCache>
            </c:strRef>
          </c:tx>
          <c:spPr>
            <a:solidFill>
              <a:srgbClr val="87E9DB"/>
            </a:solidFill>
            <a:ln w="9525" cap="flat">
              <a:noFill/>
              <a:round/>
            </a:ln>
            <a:effectLst/>
          </c:spPr>
          <c:invertIfNegative val="0"/>
          <c:cat>
            <c:strRef>
              <c:f>Sheet1!$B$1:$E$1</c:f>
              <c:strCache>
                <c:ptCount val="4"/>
                <c:pt idx="0">
                  <c:v>2007</c:v>
                </c:pt>
                <c:pt idx="1">
                  <c:v>2008</c:v>
                </c:pt>
                <c:pt idx="2">
                  <c:v>2009</c:v>
                </c:pt>
                <c:pt idx="3">
                  <c:v>2010</c:v>
                </c:pt>
              </c:strCache>
            </c:strRef>
          </c:cat>
          <c:val>
            <c:numRef>
              <c:f>Sheet1!$B$6:$E$6</c:f>
              <c:numCache>
                <c:formatCode>General</c:formatCode>
                <c:ptCount val="4"/>
                <c:pt idx="0">
                  <c:v>5.0</c:v>
                </c:pt>
                <c:pt idx="1">
                  <c:v>20.0</c:v>
                </c:pt>
                <c:pt idx="2">
                  <c:v>26.0</c:v>
                </c:pt>
                <c:pt idx="3">
                  <c:v>40.0</c:v>
                </c:pt>
              </c:numCache>
            </c:numRef>
          </c:val>
        </c:ser>
        <c:ser>
          <c:idx val="5"/>
          <c:order val="5"/>
          <c:tx>
            <c:strRef>
              <c:f>Sheet1!$A$7</c:f>
              <c:strCache>
                <c:ptCount val="1"/>
                <c:pt idx="0">
                  <c:v>Untitled 6</c:v>
                </c:pt>
              </c:strCache>
            </c:strRef>
          </c:tx>
          <c:spPr>
            <a:solidFill>
              <a:srgbClr val="1ECBC8"/>
            </a:solidFill>
            <a:ln w="9525" cap="flat">
              <a:noFill/>
              <a:round/>
            </a:ln>
            <a:effectLst/>
          </c:spPr>
          <c:invertIfNegative val="0"/>
          <c:cat>
            <c:strRef>
              <c:f>Sheet1!$B$1:$E$1</c:f>
              <c:strCache>
                <c:ptCount val="4"/>
                <c:pt idx="0">
                  <c:v>2007</c:v>
                </c:pt>
                <c:pt idx="1">
                  <c:v>2008</c:v>
                </c:pt>
                <c:pt idx="2">
                  <c:v>2009</c:v>
                </c:pt>
                <c:pt idx="3">
                  <c:v>2010</c:v>
                </c:pt>
              </c:strCache>
            </c:strRef>
          </c:cat>
          <c:val>
            <c:numRef>
              <c:f>Sheet1!$B$7:$E$7</c:f>
              <c:numCache>
                <c:formatCode>General</c:formatCode>
                <c:ptCount val="4"/>
                <c:pt idx="0">
                  <c:v>30.0</c:v>
                </c:pt>
                <c:pt idx="1">
                  <c:v>11.0</c:v>
                </c:pt>
                <c:pt idx="2">
                  <c:v>60.0</c:v>
                </c:pt>
                <c:pt idx="3">
                  <c:v>80.0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114978216"/>
        <c:axId val="2117140760"/>
      </c:barChart>
      <c:catAx>
        <c:axId val="211497821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6350" cap="flat">
            <a:solidFill>
              <a:srgbClr val="000000"/>
            </a:solidFill>
            <a:prstDash val="solid"/>
            <a:round/>
          </a:ln>
        </c:spPr>
        <c:txPr>
          <a:bodyPr rot="0"/>
          <a:lstStyle/>
          <a:p>
            <a:pPr>
              <a:defRPr sz="1400" b="1" i="0" u="none" strike="noStrike">
                <a:solidFill>
                  <a:srgbClr val="000000"/>
                </a:solidFill>
                <a:latin typeface="Helvetica"/>
              </a:defRPr>
            </a:pPr>
            <a:endParaRPr lang="en-US"/>
          </a:p>
        </c:txPr>
        <c:crossAx val="2117140760"/>
        <c:crosses val="autoZero"/>
        <c:auto val="1"/>
        <c:lblAlgn val="ctr"/>
        <c:lblOffset val="100"/>
        <c:noMultiLvlLbl val="1"/>
      </c:catAx>
      <c:valAx>
        <c:axId val="2117140760"/>
        <c:scaling>
          <c:orientation val="minMax"/>
        </c:scaling>
        <c:delete val="0"/>
        <c:axPos val="l"/>
        <c:majorGridlines>
          <c:spPr>
            <a:ln w="6350" cap="flat">
              <a:solidFill>
                <a:srgbClr val="000000"/>
              </a:solidFill>
              <a:custDash>
                <a:ds d="100000" sp="200000"/>
              </a:custDash>
              <a:round/>
            </a:ln>
          </c:spPr>
        </c:majorGridlines>
        <c:numFmt formatCode="0" sourceLinked="0"/>
        <c:majorTickMark val="out"/>
        <c:minorTickMark val="none"/>
        <c:tickLblPos val="nextTo"/>
        <c:spPr>
          <a:ln w="6350" cap="flat">
            <a:solidFill>
              <a:srgbClr val="000000"/>
            </a:solidFill>
            <a:prstDash val="solid"/>
            <a:round/>
          </a:ln>
        </c:spPr>
        <c:txPr>
          <a:bodyPr rot="0"/>
          <a:lstStyle/>
          <a:p>
            <a:pPr>
              <a:defRPr sz="1200" b="0" i="0" u="none" strike="noStrike">
                <a:solidFill>
                  <a:srgbClr val="000000"/>
                </a:solidFill>
                <a:latin typeface="Helvetica"/>
              </a:defRPr>
            </a:pPr>
            <a:endParaRPr lang="en-US"/>
          </a:p>
        </c:txPr>
        <c:crossAx val="2114978216"/>
        <c:crosses val="autoZero"/>
        <c:crossBetween val="between"/>
        <c:majorUnit val="100.0"/>
        <c:minorUnit val="50.0"/>
      </c:valAx>
      <c:spPr>
        <a:solidFill>
          <a:srgbClr val="FFFFFF"/>
        </a:solidFill>
        <a:ln w="12700" cap="flat">
          <a:noFill/>
          <a:miter lim="400000"/>
        </a:ln>
        <a:effectLst/>
      </c:spPr>
    </c:plotArea>
    <c:legend>
      <c:legendPos val="b"/>
      <c:layout>
        <c:manualLayout>
          <c:xMode val="edge"/>
          <c:yMode val="edge"/>
          <c:x val="0.335814"/>
          <c:y val="0.846079"/>
          <c:w val="0.385008"/>
          <c:h val="0.153921"/>
        </c:manualLayout>
      </c:layout>
      <c:overlay val="1"/>
      <c:spPr>
        <a:noFill/>
        <a:ln w="9525" cap="flat">
          <a:noFill/>
          <a:round/>
        </a:ln>
        <a:effectLst/>
      </c:spPr>
      <c:txPr>
        <a:bodyPr rot="0"/>
        <a:lstStyle/>
        <a:p>
          <a:pPr>
            <a:defRPr sz="1000" b="0" i="0" u="none" strike="noStrike">
              <a:solidFill>
                <a:srgbClr val="000000"/>
              </a:solidFill>
              <a:latin typeface="Helvetica"/>
            </a:defRPr>
          </a:pPr>
          <a:endParaRPr lang="en-US"/>
        </a:p>
      </c:txPr>
    </c:legend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492384-F816-1E42-8B1E-461E7726626F}" type="datetimeFigureOut">
              <a:rPr lang="en-US" smtClean="0"/>
              <a:t>10/20/16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A0CFB1-29C8-1C43-985E-08FB1B4ED0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9899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05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058" algn="l" defTabSz="45705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118" algn="l" defTabSz="45705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174" algn="l" defTabSz="45705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234" algn="l" defTabSz="45705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292" algn="l" defTabSz="45705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350" algn="l" defTabSz="45705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409" algn="l" defTabSz="45705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6467" algn="l" defTabSz="45705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Shape 29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97" name="Shape 29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159657" indent="-159657">
              <a:buSzPct val="70000"/>
              <a:buChar char="-"/>
            </a:lvl1pPr>
          </a:lstStyle>
          <a:p>
            <a:r>
              <a:t>learning objectives will frame the class and give students reference points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17" name="Shape 31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5m </a:t>
            </a:r>
          </a:p>
          <a:p>
            <a:endParaRPr/>
          </a:p>
          <a:p>
            <a:pPr marL="159657" indent="-159657">
              <a:buSzPct val="70000"/>
              <a:buChar char="‣"/>
            </a:pPr>
            <a:r>
              <a:t>Last time you interviewed each other about {prompt from Lesson 1}, and we ended with you deciding what the problem actually was after your research interviews. </a:t>
            </a:r>
          </a:p>
          <a:p>
            <a:pPr marL="159657" indent="-159657">
              <a:buSzPct val="70000"/>
              <a:buChar char="‣"/>
            </a:pPr>
            <a:r>
              <a:t>Now we’re going to take that problem and work through some solutions.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17" name="Shape 31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5m </a:t>
            </a:r>
          </a:p>
          <a:p>
            <a:endParaRPr/>
          </a:p>
          <a:p>
            <a:pPr marL="159657" indent="-159657">
              <a:buSzPct val="70000"/>
              <a:buChar char="‣"/>
            </a:pPr>
            <a:r>
              <a:t>Last time you interviewed each other about {prompt from Lesson 1}, and we ended with you deciding what the problem actually was after your research interviews. </a:t>
            </a:r>
          </a:p>
          <a:p>
            <a:pPr marL="159657" indent="-159657">
              <a:buSzPct val="70000"/>
              <a:buChar char="‣"/>
            </a:pPr>
            <a:r>
              <a:t>Now we’re going to take that problem and work through some solutions.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17" name="Shape 31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5m </a:t>
            </a:r>
          </a:p>
          <a:p>
            <a:endParaRPr/>
          </a:p>
          <a:p>
            <a:pPr marL="159657" indent="-159657">
              <a:buSzPct val="70000"/>
              <a:buChar char="‣"/>
            </a:pPr>
            <a:r>
              <a:t>Last time you interviewed each other about {prompt from Lesson 1}, and we ended with you deciding what the problem actually was after your research interviews. </a:t>
            </a:r>
          </a:p>
          <a:p>
            <a:pPr marL="159657" indent="-159657">
              <a:buSzPct val="70000"/>
              <a:buChar char="‣"/>
            </a:pPr>
            <a:r>
              <a:t>Now we’re going to take that problem and work through some solutions.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17" name="Shape 31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5m </a:t>
            </a:r>
          </a:p>
          <a:p>
            <a:endParaRPr/>
          </a:p>
          <a:p>
            <a:pPr marL="159657" indent="-159657">
              <a:buSzPct val="70000"/>
              <a:buChar char="‣"/>
            </a:pPr>
            <a:r>
              <a:t>Last time you interviewed each other about {prompt from Lesson 1}, and we ended with you deciding what the problem actually was after your research interviews. </a:t>
            </a:r>
          </a:p>
          <a:p>
            <a:pPr marL="159657" indent="-159657">
              <a:buSzPct val="70000"/>
              <a:buChar char="‣"/>
            </a:pPr>
            <a:r>
              <a:t>Now we’re going to take that problem and work through some solutions.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17" name="Shape 31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5m </a:t>
            </a:r>
          </a:p>
          <a:p>
            <a:endParaRPr/>
          </a:p>
          <a:p>
            <a:pPr marL="159657" indent="-159657">
              <a:buSzPct val="70000"/>
              <a:buChar char="‣"/>
            </a:pPr>
            <a:r>
              <a:t>Last time you interviewed each other about {prompt from Lesson 1}, and we ended with you deciding what the problem actually was after your research interviews. </a:t>
            </a:r>
          </a:p>
          <a:p>
            <a:pPr marL="159657" indent="-159657">
              <a:buSzPct val="70000"/>
              <a:buChar char="‣"/>
            </a:pPr>
            <a:r>
              <a:t>Now we’re going to take that problem and work through some solutions.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17" name="Shape 31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5m </a:t>
            </a:r>
          </a:p>
          <a:p>
            <a:endParaRPr/>
          </a:p>
          <a:p>
            <a:pPr marL="159657" indent="-159657">
              <a:buSzPct val="70000"/>
              <a:buChar char="‣"/>
            </a:pPr>
            <a:r>
              <a:t>Last time you interviewed each other about {prompt from Lesson 1}, and we ended with you deciding what the problem actually was after your research interviews. </a:t>
            </a:r>
          </a:p>
          <a:p>
            <a:pPr marL="159657" indent="-159657">
              <a:buSzPct val="70000"/>
              <a:buChar char="‣"/>
            </a:pPr>
            <a:r>
              <a:t>Now we’re going to take that problem and work through some solutions.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17" name="Shape 31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5m </a:t>
            </a:r>
          </a:p>
          <a:p>
            <a:endParaRPr/>
          </a:p>
          <a:p>
            <a:pPr marL="159657" indent="-159657">
              <a:buSzPct val="70000"/>
              <a:buChar char="‣"/>
            </a:pPr>
            <a:r>
              <a:t>Last time you interviewed each other about {prompt from Lesson 1}, and we ended with you deciding what the problem actually was after your research interviews. </a:t>
            </a:r>
          </a:p>
          <a:p>
            <a:pPr marL="159657" indent="-159657">
              <a:buSzPct val="70000"/>
              <a:buChar char="‣"/>
            </a:pPr>
            <a:r>
              <a:t>Now we’re going to take that problem and work through some solutions.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17" name="Shape 31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5m </a:t>
            </a:r>
          </a:p>
          <a:p>
            <a:endParaRPr/>
          </a:p>
          <a:p>
            <a:pPr marL="159657" indent="-159657">
              <a:buSzPct val="70000"/>
              <a:buChar char="‣"/>
            </a:pPr>
            <a:r>
              <a:t>Last time you interviewed each other about {prompt from Lesson 1}, and we ended with you deciding what the problem actually was after your research interviews. </a:t>
            </a:r>
          </a:p>
          <a:p>
            <a:pPr marL="159657" indent="-159657">
              <a:buSzPct val="70000"/>
              <a:buChar char="‣"/>
            </a:pPr>
            <a:r>
              <a:t>Now we’re going to take that problem and work through some solutions.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17" name="Shape 31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5m </a:t>
            </a:r>
          </a:p>
          <a:p>
            <a:endParaRPr/>
          </a:p>
          <a:p>
            <a:pPr marL="159657" indent="-159657">
              <a:buSzPct val="70000"/>
              <a:buChar char="‣"/>
            </a:pPr>
            <a:r>
              <a:t>Last time you interviewed each other about {prompt from Lesson 1}, and we ended with you deciding what the problem actually was after your research interviews. </a:t>
            </a:r>
          </a:p>
          <a:p>
            <a:pPr marL="159657" indent="-159657">
              <a:buSzPct val="70000"/>
              <a:buChar char="‣"/>
            </a:pPr>
            <a:r>
              <a:t>Now we’re going to take that problem and work through some solutions.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17" name="Shape 31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5m </a:t>
            </a:r>
          </a:p>
          <a:p>
            <a:endParaRPr/>
          </a:p>
          <a:p>
            <a:pPr marL="159657" indent="-159657">
              <a:buSzPct val="70000"/>
              <a:buChar char="‣"/>
            </a:pPr>
            <a:r>
              <a:t>Last time you interviewed each other about {prompt from Lesson 1}, and we ended with you deciding what the problem actually was after your research interviews. </a:t>
            </a:r>
          </a:p>
          <a:p>
            <a:pPr marL="159657" indent="-159657">
              <a:buSzPct val="70000"/>
              <a:buChar char="‣"/>
            </a:pPr>
            <a:r>
              <a:t>Now we’re going to take that problem and work through some solutions.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Shape 29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97" name="Shape 29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159657" indent="-159657">
              <a:buSzPct val="70000"/>
              <a:buChar char="-"/>
            </a:lvl1pPr>
          </a:lstStyle>
          <a:p>
            <a:r>
              <a:t>learning objectives will frame the class and give students reference points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17" name="Shape 31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5m </a:t>
            </a:r>
          </a:p>
          <a:p>
            <a:endParaRPr/>
          </a:p>
          <a:p>
            <a:pPr marL="159657" indent="-159657">
              <a:buSzPct val="70000"/>
              <a:buChar char="‣"/>
            </a:pPr>
            <a:r>
              <a:t>Last time you interviewed each other about {prompt from Lesson 1}, and we ended with you deciding what the problem actually was after your research interviews. </a:t>
            </a:r>
          </a:p>
          <a:p>
            <a:pPr marL="159657" indent="-159657">
              <a:buSzPct val="70000"/>
              <a:buChar char="‣"/>
            </a:pPr>
            <a:r>
              <a:t>Now we’re going to take that problem and work through some solutions.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17" name="Shape 31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5m </a:t>
            </a:r>
          </a:p>
          <a:p>
            <a:endParaRPr/>
          </a:p>
          <a:p>
            <a:pPr marL="159657" indent="-159657">
              <a:buSzPct val="70000"/>
              <a:buChar char="‣"/>
            </a:pPr>
            <a:r>
              <a:t>Last time you interviewed each other about {prompt from Lesson 1}, and we ended with you deciding what the problem actually was after your research interviews. </a:t>
            </a:r>
          </a:p>
          <a:p>
            <a:pPr marL="159657" indent="-159657">
              <a:buSzPct val="70000"/>
              <a:buChar char="‣"/>
            </a:pPr>
            <a:r>
              <a:t>Now we’re going to take that problem and work through some solutions.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17" name="Shape 31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5m </a:t>
            </a:r>
          </a:p>
          <a:p>
            <a:endParaRPr/>
          </a:p>
          <a:p>
            <a:pPr marL="159657" indent="-159657">
              <a:buSzPct val="70000"/>
              <a:buChar char="‣"/>
            </a:pPr>
            <a:r>
              <a:t>Last time you interviewed each other about {prompt from Lesson 1}, and we ended with you deciding what the problem actually was after your research interviews. </a:t>
            </a:r>
          </a:p>
          <a:p>
            <a:pPr marL="159657" indent="-159657">
              <a:buSzPct val="70000"/>
              <a:buChar char="‣"/>
            </a:pPr>
            <a:r>
              <a:t>Now we’re going to take that problem and work through some solutions.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17" name="Shape 31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5m </a:t>
            </a:r>
          </a:p>
          <a:p>
            <a:endParaRPr/>
          </a:p>
          <a:p>
            <a:pPr marL="159657" indent="-159657">
              <a:buSzPct val="70000"/>
              <a:buChar char="‣"/>
            </a:pPr>
            <a:r>
              <a:t>Last time you interviewed each other about {prompt from Lesson 1}, and we ended with you deciding what the problem actually was after your research interviews. </a:t>
            </a:r>
          </a:p>
          <a:p>
            <a:pPr marL="159657" indent="-159657">
              <a:buSzPct val="70000"/>
              <a:buChar char="‣"/>
            </a:pPr>
            <a:r>
              <a:t>Now we’re going to take that problem and work through some solutions.</a:t>
            </a: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17" name="Shape 31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5m </a:t>
            </a:r>
          </a:p>
          <a:p>
            <a:endParaRPr/>
          </a:p>
          <a:p>
            <a:pPr marL="159657" indent="-159657">
              <a:buSzPct val="70000"/>
              <a:buChar char="‣"/>
            </a:pPr>
            <a:r>
              <a:t>Last time you interviewed each other about {prompt from Lesson 1}, and we ended with you deciding what the problem actually was after your research interviews. </a:t>
            </a:r>
          </a:p>
          <a:p>
            <a:pPr marL="159657" indent="-159657">
              <a:buSzPct val="70000"/>
              <a:buChar char="‣"/>
            </a:pPr>
            <a:r>
              <a:t>Now we’re going to take that problem and work through some solutions.</a:t>
            </a: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17" name="Shape 31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5m </a:t>
            </a:r>
          </a:p>
          <a:p>
            <a:endParaRPr/>
          </a:p>
          <a:p>
            <a:pPr marL="159657" indent="-159657">
              <a:buSzPct val="70000"/>
              <a:buChar char="‣"/>
            </a:pPr>
            <a:r>
              <a:t>Last time you interviewed each other about {prompt from Lesson 1}, and we ended with you deciding what the problem actually was after your research interviews. </a:t>
            </a:r>
          </a:p>
          <a:p>
            <a:pPr marL="159657" indent="-159657">
              <a:buSzPct val="70000"/>
              <a:buChar char="‣"/>
            </a:pPr>
            <a:r>
              <a:t>Now we’re going to take that problem and work through some solutions.</a:t>
            </a: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17" name="Shape 31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5m </a:t>
            </a:r>
          </a:p>
          <a:p>
            <a:endParaRPr/>
          </a:p>
          <a:p>
            <a:pPr marL="159657" indent="-159657">
              <a:buSzPct val="70000"/>
              <a:buChar char="‣"/>
            </a:pPr>
            <a:r>
              <a:t>Last time you interviewed each other about {prompt from Lesson 1}, and we ended with you deciding what the problem actually was after your research interviews. </a:t>
            </a:r>
          </a:p>
          <a:p>
            <a:pPr marL="159657" indent="-159657">
              <a:buSzPct val="70000"/>
              <a:buChar char="‣"/>
            </a:pPr>
            <a:r>
              <a:t>Now we’re going to take that problem and work through some solutions.</a:t>
            </a: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17" name="Shape 31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5m </a:t>
            </a:r>
          </a:p>
          <a:p>
            <a:endParaRPr/>
          </a:p>
          <a:p>
            <a:pPr marL="159657" indent="-159657">
              <a:buSzPct val="70000"/>
              <a:buChar char="‣"/>
            </a:pPr>
            <a:r>
              <a:t>Last time you interviewed each other about {prompt from Lesson 1}, and we ended with you deciding what the problem actually was after your research interviews. </a:t>
            </a:r>
          </a:p>
          <a:p>
            <a:pPr marL="159657" indent="-159657">
              <a:buSzPct val="70000"/>
              <a:buChar char="‣"/>
            </a:pPr>
            <a:r>
              <a:t>Now we’re going to take that problem and work through some solutions.</a:t>
            </a: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17" name="Shape 31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5m </a:t>
            </a:r>
          </a:p>
          <a:p>
            <a:endParaRPr/>
          </a:p>
          <a:p>
            <a:pPr marL="159657" indent="-159657">
              <a:buSzPct val="70000"/>
              <a:buChar char="‣"/>
            </a:pPr>
            <a:r>
              <a:t>Last time you interviewed each other about {prompt from Lesson 1}, and we ended with you deciding what the problem actually was after your research interviews. </a:t>
            </a:r>
          </a:p>
          <a:p>
            <a:pPr marL="159657" indent="-159657">
              <a:buSzPct val="70000"/>
              <a:buChar char="‣"/>
            </a:pPr>
            <a:r>
              <a:t>Now we’re going to take that problem and work through some solutions.</a:t>
            </a: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17" name="Shape 31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5m </a:t>
            </a:r>
          </a:p>
          <a:p>
            <a:endParaRPr/>
          </a:p>
          <a:p>
            <a:pPr marL="159657" indent="-159657">
              <a:buSzPct val="70000"/>
              <a:buChar char="‣"/>
            </a:pPr>
            <a:r>
              <a:t>Last time you interviewed each other about {prompt from Lesson 1}, and we ended with you deciding what the problem actually was after your research interviews. </a:t>
            </a:r>
          </a:p>
          <a:p>
            <a:pPr marL="159657" indent="-159657">
              <a:buSzPct val="70000"/>
              <a:buChar char="‣"/>
            </a:pPr>
            <a:r>
              <a:t>Now we’re going to take that problem and work through some solutions.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17" name="Shape 31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5m </a:t>
            </a:r>
          </a:p>
          <a:p>
            <a:endParaRPr/>
          </a:p>
          <a:p>
            <a:pPr marL="159657" indent="-159657">
              <a:buSzPct val="70000"/>
              <a:buChar char="‣"/>
            </a:pPr>
            <a:r>
              <a:t>Last time you interviewed each other about {prompt from Lesson 1}, and we ended with you deciding what the problem actually was after your research interviews. </a:t>
            </a:r>
          </a:p>
          <a:p>
            <a:pPr marL="159657" indent="-159657">
              <a:buSzPct val="70000"/>
              <a:buChar char="‣"/>
            </a:pPr>
            <a:r>
              <a:t>Now we’re going to take that problem and work through some solutions.</a:t>
            </a: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17" name="Shape 31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5m </a:t>
            </a:r>
          </a:p>
          <a:p>
            <a:endParaRPr/>
          </a:p>
          <a:p>
            <a:pPr marL="159657" indent="-159657">
              <a:buSzPct val="70000"/>
              <a:buChar char="‣"/>
            </a:pPr>
            <a:r>
              <a:t>Last time you interviewed each other about {prompt from Lesson 1}, and we ended with you deciding what the problem actually was after your research interviews. </a:t>
            </a:r>
          </a:p>
          <a:p>
            <a:pPr marL="159657" indent="-159657">
              <a:buSzPct val="70000"/>
              <a:buChar char="‣"/>
            </a:pPr>
            <a:r>
              <a:t>Now we’re going to take that problem and work through some solutions.</a:t>
            </a: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17" name="Shape 31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5m </a:t>
            </a:r>
          </a:p>
          <a:p>
            <a:endParaRPr/>
          </a:p>
          <a:p>
            <a:pPr marL="159657" indent="-159657">
              <a:buSzPct val="70000"/>
              <a:buChar char="‣"/>
            </a:pPr>
            <a:r>
              <a:t>Last time you interviewed each other about {prompt from Lesson 1}, and we ended with you deciding what the problem actually was after your research interviews. </a:t>
            </a:r>
          </a:p>
          <a:p>
            <a:pPr marL="159657" indent="-159657">
              <a:buSzPct val="70000"/>
              <a:buChar char="‣"/>
            </a:pPr>
            <a:r>
              <a:t>Now we’re going to take that problem and work through some solutions.</a:t>
            </a: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17" name="Shape 31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5m </a:t>
            </a:r>
          </a:p>
          <a:p>
            <a:endParaRPr/>
          </a:p>
          <a:p>
            <a:pPr marL="159657" indent="-159657">
              <a:buSzPct val="70000"/>
              <a:buChar char="‣"/>
            </a:pPr>
            <a:r>
              <a:t>Last time you interviewed each other about {prompt from Lesson 1}, and we ended with you deciding what the problem actually was after your research interviews. </a:t>
            </a:r>
          </a:p>
          <a:p>
            <a:pPr marL="159657" indent="-159657">
              <a:buSzPct val="70000"/>
              <a:buChar char="‣"/>
            </a:pPr>
            <a:r>
              <a:t>Now we’re going to take that problem and work through some solutions.</a:t>
            </a: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17" name="Shape 31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5m </a:t>
            </a:r>
          </a:p>
          <a:p>
            <a:endParaRPr/>
          </a:p>
          <a:p>
            <a:pPr marL="159657" indent="-159657">
              <a:buSzPct val="70000"/>
              <a:buChar char="‣"/>
            </a:pPr>
            <a:r>
              <a:t>Last time you interviewed each other about {prompt from Lesson 1}, and we ended with you deciding what the problem actually was after your research interviews. </a:t>
            </a:r>
          </a:p>
          <a:p>
            <a:pPr marL="159657" indent="-159657">
              <a:buSzPct val="70000"/>
              <a:buChar char="‣"/>
            </a:pPr>
            <a:r>
              <a:t>Now we’re going to take that problem and work through some solutions.</a:t>
            </a: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17" name="Shape 31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5m </a:t>
            </a:r>
          </a:p>
          <a:p>
            <a:endParaRPr/>
          </a:p>
          <a:p>
            <a:pPr marL="159657" indent="-159657">
              <a:buSzPct val="70000"/>
              <a:buChar char="‣"/>
            </a:pPr>
            <a:r>
              <a:t>Last time you interviewed each other about {prompt from Lesson 1}, and we ended with you deciding what the problem actually was after your research interviews. </a:t>
            </a:r>
          </a:p>
          <a:p>
            <a:pPr marL="159657" indent="-159657">
              <a:buSzPct val="70000"/>
              <a:buChar char="‣"/>
            </a:pPr>
            <a:r>
              <a:t>Now we’re going to take that problem and work through some solutions.</a:t>
            </a: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17" name="Shape 31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5m </a:t>
            </a:r>
          </a:p>
          <a:p>
            <a:endParaRPr/>
          </a:p>
          <a:p>
            <a:pPr marL="159657" indent="-159657">
              <a:buSzPct val="70000"/>
              <a:buChar char="‣"/>
            </a:pPr>
            <a:r>
              <a:t>Last time you interviewed each other about {prompt from Lesson 1}, and we ended with you deciding what the problem actually was after your research interviews. </a:t>
            </a:r>
          </a:p>
          <a:p>
            <a:pPr marL="159657" indent="-159657">
              <a:buSzPct val="70000"/>
              <a:buChar char="‣"/>
            </a:pPr>
            <a:r>
              <a:t>Now we’re going to take that problem and work through some solutions.</a:t>
            </a: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17" name="Shape 31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5m </a:t>
            </a:r>
          </a:p>
          <a:p>
            <a:endParaRPr/>
          </a:p>
          <a:p>
            <a:pPr marL="159657" indent="-159657">
              <a:buSzPct val="70000"/>
              <a:buChar char="‣"/>
            </a:pPr>
            <a:r>
              <a:t>Last time you interviewed each other about {prompt from Lesson 1}, and we ended with you deciding what the problem actually was after your research interviews. </a:t>
            </a:r>
          </a:p>
          <a:p>
            <a:pPr marL="159657" indent="-159657">
              <a:buSzPct val="70000"/>
              <a:buChar char="‣"/>
            </a:pPr>
            <a:r>
              <a:t>Now we’re going to take that problem and work through some solutions.</a:t>
            </a: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17" name="Shape 31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5m </a:t>
            </a:r>
          </a:p>
          <a:p>
            <a:endParaRPr/>
          </a:p>
          <a:p>
            <a:pPr marL="159657" indent="-159657">
              <a:buSzPct val="70000"/>
              <a:buChar char="‣"/>
            </a:pPr>
            <a:r>
              <a:t>Last time you interviewed each other about {prompt from Lesson 1}, and we ended with you deciding what the problem actually was after your research interviews. </a:t>
            </a:r>
          </a:p>
          <a:p>
            <a:pPr marL="159657" indent="-159657">
              <a:buSzPct val="70000"/>
              <a:buChar char="‣"/>
            </a:pPr>
            <a:r>
              <a:t>Now we’re going to take that problem and work through some solutions.</a:t>
            </a: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17" name="Shape 31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5m </a:t>
            </a:r>
          </a:p>
          <a:p>
            <a:endParaRPr/>
          </a:p>
          <a:p>
            <a:pPr marL="159657" indent="-159657">
              <a:buSzPct val="70000"/>
              <a:buChar char="‣"/>
            </a:pPr>
            <a:r>
              <a:t>Last time you interviewed each other about {prompt from Lesson 1}, and we ended with you deciding what the problem actually was after your research interviews. </a:t>
            </a:r>
          </a:p>
          <a:p>
            <a:pPr marL="159657" indent="-159657">
              <a:buSzPct val="70000"/>
              <a:buChar char="‣"/>
            </a:pPr>
            <a:r>
              <a:t>Now we’re going to take that problem and work through some solutions.</a:t>
            </a: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17" name="Shape 31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5m </a:t>
            </a:r>
          </a:p>
          <a:p>
            <a:endParaRPr/>
          </a:p>
          <a:p>
            <a:pPr marL="159657" indent="-159657">
              <a:buSzPct val="70000"/>
              <a:buChar char="‣"/>
            </a:pPr>
            <a:r>
              <a:t>Last time you interviewed each other about {prompt from Lesson 1}, and we ended with you deciding what the problem actually was after your research interviews. </a:t>
            </a:r>
          </a:p>
          <a:p>
            <a:pPr marL="159657" indent="-159657">
              <a:buSzPct val="70000"/>
              <a:buChar char="‣"/>
            </a:pPr>
            <a:r>
              <a:t>Now we’re going to take that problem and work through some solutions.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17" name="Shape 31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5m </a:t>
            </a:r>
          </a:p>
          <a:p>
            <a:endParaRPr/>
          </a:p>
          <a:p>
            <a:pPr marL="159657" indent="-159657">
              <a:buSzPct val="70000"/>
              <a:buChar char="‣"/>
            </a:pPr>
            <a:r>
              <a:t>Last time you interviewed each other about {prompt from Lesson 1}, and we ended with you deciding what the problem actually was after your research interviews. </a:t>
            </a:r>
          </a:p>
          <a:p>
            <a:pPr marL="159657" indent="-159657">
              <a:buSzPct val="70000"/>
              <a:buChar char="‣"/>
            </a:pPr>
            <a:r>
              <a:t>Now we’re going to take that problem and work through some solutions.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17" name="Shape 31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5m </a:t>
            </a:r>
          </a:p>
          <a:p>
            <a:endParaRPr/>
          </a:p>
          <a:p>
            <a:pPr marL="159657" indent="-159657">
              <a:buSzPct val="70000"/>
              <a:buChar char="‣"/>
            </a:pPr>
            <a:r>
              <a:t>Last time you interviewed each other about {prompt from Lesson 1}, and we ended with you deciding what the problem actually was after your research interviews. </a:t>
            </a:r>
          </a:p>
          <a:p>
            <a:pPr marL="159657" indent="-159657">
              <a:buSzPct val="70000"/>
              <a:buChar char="‣"/>
            </a:pPr>
            <a:r>
              <a:t>Now we’re going to take that problem and work through some solutions.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17" name="Shape 31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5m </a:t>
            </a:r>
          </a:p>
          <a:p>
            <a:endParaRPr/>
          </a:p>
          <a:p>
            <a:pPr marL="159657" indent="-159657">
              <a:buSzPct val="70000"/>
              <a:buChar char="‣"/>
            </a:pPr>
            <a:r>
              <a:t>Last time you interviewed each other about {prompt from Lesson 1}, and we ended with you deciding what the problem actually was after your research interviews. </a:t>
            </a:r>
          </a:p>
          <a:p>
            <a:pPr marL="159657" indent="-159657">
              <a:buSzPct val="70000"/>
              <a:buChar char="‣"/>
            </a:pPr>
            <a:r>
              <a:t>Now we’re going to take that problem and work through some solutions.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17" name="Shape 31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5m </a:t>
            </a:r>
          </a:p>
          <a:p>
            <a:endParaRPr/>
          </a:p>
          <a:p>
            <a:pPr marL="159657" indent="-159657">
              <a:buSzPct val="70000"/>
              <a:buChar char="‣"/>
            </a:pPr>
            <a:r>
              <a:t>Last time you interviewed each other about {prompt from Lesson 1}, and we ended with you deciding what the problem actually was after your research interviews. </a:t>
            </a:r>
          </a:p>
          <a:p>
            <a:pPr marL="159657" indent="-159657">
              <a:buSzPct val="70000"/>
              <a:buChar char="‣"/>
            </a:pPr>
            <a:r>
              <a:t>Now we’re going to take that problem and work through some solutions.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17" name="Shape 31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5m </a:t>
            </a:r>
          </a:p>
          <a:p>
            <a:endParaRPr/>
          </a:p>
          <a:p>
            <a:pPr marL="159657" indent="-159657">
              <a:buSzPct val="70000"/>
              <a:buChar char="‣"/>
            </a:pPr>
            <a:r>
              <a:t>Last time you interviewed each other about {prompt from Lesson 1}, and we ended with you deciding what the problem actually was after your research interviews. </a:t>
            </a:r>
          </a:p>
          <a:p>
            <a:pPr marL="159657" indent="-159657">
              <a:buSzPct val="70000"/>
              <a:buChar char="‣"/>
            </a:pPr>
            <a:r>
              <a:t>Now we’re going to take that problem and work through some solutions.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17" name="Shape 31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5m </a:t>
            </a:r>
          </a:p>
          <a:p>
            <a:endParaRPr/>
          </a:p>
          <a:p>
            <a:pPr marL="159657" indent="-159657">
              <a:buSzPct val="70000"/>
              <a:buChar char="‣"/>
            </a:pPr>
            <a:r>
              <a:t>Last time you interviewed each other about {prompt from Lesson 1}, and we ended with you deciding what the problem actually was after your research interviews. </a:t>
            </a:r>
          </a:p>
          <a:p>
            <a:pPr marL="159657" indent="-159657">
              <a:buSzPct val="70000"/>
              <a:buChar char="‣"/>
            </a:pPr>
            <a:r>
              <a:t>Now we’re going to take that problem and work through some solutions.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4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4" Type="http://schemas.openxmlformats.org/officeDocument/2006/relationships/chart" Target="../charts/chart3.xml"/><Relationship Id="rId1" Type="http://schemas.openxmlformats.org/officeDocument/2006/relationships/slideMaster" Target="../slideMasters/slideMaster1.xml"/><Relationship Id="rId2" Type="http://schemas.openxmlformats.org/officeDocument/2006/relationships/chart" Target="../charts/chart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Relationship Id="rId9" Type="http://schemas.openxmlformats.org/officeDocument/2006/relationships/image" Target="../media/image16.png"/><Relationship Id="rId10" Type="http://schemas.openxmlformats.org/officeDocument/2006/relationships/image" Target="../media/image17.png"/><Relationship Id="rId11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>
            <a:spLocks noGrp="1"/>
          </p:cNvSpPr>
          <p:nvPr>
            <p:ph type="body" sz="quarter" idx="13"/>
          </p:nvPr>
        </p:nvSpPr>
        <p:spPr>
          <a:xfrm>
            <a:off x="446485" y="5426765"/>
            <a:ext cx="8251031" cy="861774"/>
          </a:xfrm>
          <a:prstGeom prst="rect">
            <a:avLst/>
          </a:prstGeom>
          <a:ln>
            <a:miter lim="400000"/>
          </a:ln>
        </p:spPr>
        <p:txBody>
          <a:bodyPr anchor="t">
            <a:spAutoFit/>
          </a:bodyPr>
          <a:lstStyle>
            <a:lvl1pPr defTabSz="1030652">
              <a:lnSpc>
                <a:spcPts val="2679"/>
              </a:lnSpc>
              <a:defRPr sz="2800">
                <a:solidFill>
                  <a:srgbClr val="EAEAEA"/>
                </a:solidFill>
              </a:defRPr>
            </a:lvl1pPr>
          </a:lstStyle>
          <a:p>
            <a:pPr defTabSz="1308100">
              <a:lnSpc>
                <a:spcPts val="3400"/>
              </a:lnSpc>
              <a:defRPr sz="2800">
                <a:solidFill>
                  <a:srgbClr val="E52123"/>
                </a:solidFill>
              </a:defRPr>
            </a:pPr>
            <a:r>
              <a:t>Insert Instructor Name</a:t>
            </a:r>
          </a:p>
          <a:p>
            <a:pPr defTabSz="1308100">
              <a:lnSpc>
                <a:spcPts val="3400"/>
              </a:lnSpc>
              <a:defRPr sz="2800">
                <a:solidFill>
                  <a:srgbClr val="EAEAEA"/>
                </a:solidFill>
              </a:defRPr>
            </a:pPr>
            <a:r>
              <a:t>Title, Company </a:t>
            </a:r>
          </a:p>
        </p:txBody>
      </p:sp>
      <p:sp>
        <p:nvSpPr>
          <p:cNvPr id="15" name="Shape 15"/>
          <p:cNvSpPr>
            <a:spLocks noGrp="1"/>
          </p:cNvSpPr>
          <p:nvPr>
            <p:ph type="body" idx="14"/>
          </p:nvPr>
        </p:nvSpPr>
        <p:spPr>
          <a:xfrm>
            <a:off x="446485" y="1478944"/>
            <a:ext cx="8251031" cy="2836182"/>
          </a:xfrm>
          <a:prstGeom prst="rect">
            <a:avLst/>
          </a:prstGeom>
          <a:ln>
            <a:miter lim="400000"/>
          </a:ln>
        </p:spPr>
        <p:txBody>
          <a:bodyPr anchor="t">
            <a:spAutoFit/>
          </a:bodyPr>
          <a:lstStyle>
            <a:lvl1pPr defTabSz="1030332">
              <a:lnSpc>
                <a:spcPts val="11027"/>
              </a:lnSpc>
              <a:defRPr sz="9500" b="1" cap="all" spc="-188"/>
            </a:lvl1pPr>
          </a:lstStyle>
          <a:p>
            <a:r>
              <a:t>insert class title</a:t>
            </a:r>
          </a:p>
        </p:txBody>
      </p:sp>
      <p:sp>
        <p:nvSpPr>
          <p:cNvPr id="16" name="Shape 1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>
                <a:solidFill>
                  <a:srgbClr val="FFFFFF"/>
                </a:solidFill>
                <a:latin typeface="Helvetica"/>
                <a:ea typeface="Helvetica"/>
                <a:cs typeface="Helvetica"/>
              </a:rPr>
              <a:pPr/>
              <a:t>‹#›</a:t>
            </a:fld>
            <a:endParaRPr>
              <a:solidFill>
                <a:srgbClr val="FFFFFF"/>
              </a:solidFill>
              <a:latin typeface="Helvetica"/>
              <a:ea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117414772"/>
      </p:ext>
    </p:extLst>
  </p:cSld>
  <p:clrMapOvr>
    <a:masterClrMapping/>
  </p:clrMapOvr>
  <p:transition xmlns:p14="http://schemas.microsoft.com/office/powerpoint/2010/main"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ntent: Smart Phone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iStock_000016029046Medium_BW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14377" y="1233697"/>
            <a:ext cx="2843343" cy="5689159"/>
          </a:xfrm>
          <a:prstGeom prst="rect">
            <a:avLst/>
          </a:prstGeom>
          <a:ln w="12700">
            <a:miter lim="400000"/>
          </a:ln>
        </p:spPr>
      </p:pic>
      <p:pic>
        <p:nvPicPr>
          <p:cNvPr id="135" name="iStock_000016936841Medium_BW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286126" y="1288111"/>
            <a:ext cx="2598539" cy="5179002"/>
          </a:xfrm>
          <a:prstGeom prst="rect">
            <a:avLst/>
          </a:prstGeom>
          <a:ln w="12700">
            <a:miter lim="400000"/>
          </a:ln>
        </p:spPr>
      </p:pic>
      <p:pic>
        <p:nvPicPr>
          <p:cNvPr id="136" name="verizon-4g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982892" y="1276187"/>
            <a:ext cx="2098477" cy="5127137"/>
          </a:xfrm>
          <a:prstGeom prst="rect">
            <a:avLst/>
          </a:prstGeom>
          <a:ln w="12700">
            <a:miter lim="400000"/>
          </a:ln>
        </p:spPr>
      </p:pic>
      <p:sp>
        <p:nvSpPr>
          <p:cNvPr id="137" name="Shape 137"/>
          <p:cNvSpPr/>
          <p:nvPr/>
        </p:nvSpPr>
        <p:spPr>
          <a:xfrm>
            <a:off x="446485" y="596348"/>
            <a:ext cx="8251031" cy="10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defTabSz="360116" hangingPunct="0">
              <a:defRPr sz="1200">
                <a:solidFill>
                  <a:srgbClr val="000000"/>
                </a:solidFill>
                <a:uFillTx/>
              </a:defRPr>
            </a:pPr>
            <a:endParaRPr sz="1200" kern="0">
              <a:solidFill>
                <a:srgbClr val="000000"/>
              </a:solidFill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138" name="Shape 138"/>
          <p:cNvSpPr/>
          <p:nvPr/>
        </p:nvSpPr>
        <p:spPr>
          <a:xfrm>
            <a:off x="446485" y="1144988"/>
            <a:ext cx="8251031" cy="10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defTabSz="360116" hangingPunct="0">
              <a:defRPr sz="1200">
                <a:solidFill>
                  <a:srgbClr val="000000"/>
                </a:solidFill>
                <a:uFillTx/>
              </a:defRPr>
            </a:pPr>
            <a:endParaRPr sz="1200" kern="0">
              <a:solidFill>
                <a:srgbClr val="000000"/>
              </a:solidFill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139" name="Shape 139"/>
          <p:cNvSpPr/>
          <p:nvPr/>
        </p:nvSpPr>
        <p:spPr>
          <a:xfrm>
            <a:off x="3973711" y="3601941"/>
            <a:ext cx="1637510" cy="2760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0010" tIns="30010" rIns="30010" bIns="30010">
            <a:spAutoFit/>
          </a:bodyPr>
          <a:lstStyle>
            <a:lvl1pPr>
              <a:defRPr sz="14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1pPr>
          </a:lstStyle>
          <a:p>
            <a:pPr defTabSz="1030332" hangingPunct="0"/>
            <a:r>
              <a:rPr kern="0">
                <a:latin typeface="Helvetica"/>
                <a:ea typeface="Helvetica"/>
                <a:cs typeface="Helvetica"/>
                <a:sym typeface="Helvetica"/>
              </a:rPr>
              <a:t>Drag an object here</a:t>
            </a:r>
          </a:p>
        </p:txBody>
      </p:sp>
      <p:sp>
        <p:nvSpPr>
          <p:cNvPr id="140" name="Shape 140"/>
          <p:cNvSpPr/>
          <p:nvPr/>
        </p:nvSpPr>
        <p:spPr>
          <a:xfrm>
            <a:off x="6456165" y="3601941"/>
            <a:ext cx="1637510" cy="2760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0010" tIns="30010" rIns="30010" bIns="30010">
            <a:spAutoFit/>
          </a:bodyPr>
          <a:lstStyle>
            <a:lvl1pPr>
              <a:defRPr sz="14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1pPr>
          </a:lstStyle>
          <a:p>
            <a:pPr defTabSz="1030332" hangingPunct="0"/>
            <a:r>
              <a:rPr kern="0">
                <a:latin typeface="Helvetica"/>
                <a:ea typeface="Helvetica"/>
                <a:cs typeface="Helvetica"/>
                <a:sym typeface="Helvetica"/>
              </a:rPr>
              <a:t>Drag an object here</a:t>
            </a:r>
          </a:p>
        </p:txBody>
      </p:sp>
      <p:sp>
        <p:nvSpPr>
          <p:cNvPr id="141" name="Shape 141"/>
          <p:cNvSpPr>
            <a:spLocks noGrp="1"/>
          </p:cNvSpPr>
          <p:nvPr>
            <p:ph sz="quarter" idx="3"/>
          </p:nvPr>
        </p:nvSpPr>
        <p:spPr>
          <a:xfrm>
            <a:off x="1294805" y="1860605"/>
            <a:ext cx="1625203" cy="3721210"/>
          </a:xfrm>
          <a:prstGeom prst="rect">
            <a:avLst/>
          </a:prstGeom>
          <a:ln>
            <a:miter lim="400000"/>
          </a:ln>
        </p:spPr>
        <p:txBody>
          <a:bodyPr lIns="40013" tIns="40013" rIns="40013" bIns="40013" anchor="ctr"/>
          <a:lstStyle>
            <a:lvl1pPr defTabSz="1030652">
              <a:lnSpc>
                <a:spcPct val="100000"/>
              </a:lnSpc>
              <a:defRPr sz="2400"/>
            </a:lvl1pPr>
          </a:lstStyle>
          <a:p>
            <a:pPr defTabSz="1308100">
              <a:lnSpc>
                <a:spcPct val="100000"/>
              </a:lnSpc>
              <a:defRPr sz="2400"/>
            </a:pPr>
            <a:endParaRPr/>
          </a:p>
        </p:txBody>
      </p:sp>
      <p:sp>
        <p:nvSpPr>
          <p:cNvPr id="142" name="Shape 142"/>
          <p:cNvSpPr>
            <a:spLocks noGrp="1"/>
          </p:cNvSpPr>
          <p:nvPr>
            <p:ph type="pic" sz="quarter" idx="13"/>
          </p:nvPr>
        </p:nvSpPr>
        <p:spPr>
          <a:xfrm>
            <a:off x="6206135" y="1918237"/>
            <a:ext cx="1696641" cy="3727858"/>
          </a:xfrm>
          <a:prstGeom prst="rect">
            <a:avLst/>
          </a:prstGeom>
          <a:ln>
            <a:miter lim="400000"/>
          </a:ln>
        </p:spPr>
        <p:txBody>
          <a:bodyPr lIns="72023" tIns="36010" rIns="72023" bIns="36010" anchor="t"/>
          <a:lstStyle/>
          <a:p>
            <a:endParaRPr/>
          </a:p>
        </p:txBody>
      </p:sp>
      <p:sp>
        <p:nvSpPr>
          <p:cNvPr id="143" name="Shape 143"/>
          <p:cNvSpPr>
            <a:spLocks noGrp="1"/>
          </p:cNvSpPr>
          <p:nvPr>
            <p:ph type="pic" sz="quarter" idx="14"/>
          </p:nvPr>
        </p:nvSpPr>
        <p:spPr>
          <a:xfrm>
            <a:off x="3781664" y="2320773"/>
            <a:ext cx="1609281" cy="3172571"/>
          </a:xfrm>
          <a:prstGeom prst="rect">
            <a:avLst/>
          </a:prstGeom>
          <a:ln>
            <a:miter lim="400000"/>
          </a:ln>
        </p:spPr>
        <p:txBody>
          <a:bodyPr lIns="72023" tIns="36010" rIns="72023" bIns="36010" anchor="t"/>
          <a:lstStyle/>
          <a:p>
            <a:endParaRPr/>
          </a:p>
        </p:txBody>
      </p:sp>
      <p:sp>
        <p:nvSpPr>
          <p:cNvPr id="144" name="Shape 144"/>
          <p:cNvSpPr>
            <a:spLocks noGrp="1"/>
          </p:cNvSpPr>
          <p:nvPr>
            <p:ph type="body" sz="quarter" idx="15"/>
          </p:nvPr>
        </p:nvSpPr>
        <p:spPr>
          <a:xfrm>
            <a:off x="446484" y="691765"/>
            <a:ext cx="5429250" cy="405517"/>
          </a:xfrm>
          <a:prstGeom prst="rect">
            <a:avLst/>
          </a:prstGeom>
        </p:spPr>
        <p:txBody>
          <a:bodyPr anchor="t"/>
          <a:lstStyle>
            <a:lvl1pPr>
              <a:lnSpc>
                <a:spcPts val="2520"/>
              </a:lnSpc>
              <a:defRPr sz="2500" b="1" cap="all" spc="-5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1pPr>
          </a:lstStyle>
          <a:p>
            <a:r>
              <a:t>insert chapter title</a:t>
            </a:r>
          </a:p>
        </p:txBody>
      </p:sp>
      <p:sp>
        <p:nvSpPr>
          <p:cNvPr id="145" name="Shape 145"/>
          <p:cNvSpPr>
            <a:spLocks noGrp="1"/>
          </p:cNvSpPr>
          <p:nvPr>
            <p:ph type="sldNum" sz="quarter" idx="2"/>
          </p:nvPr>
        </p:nvSpPr>
        <p:spPr>
          <a:xfrm>
            <a:off x="8447485" y="727810"/>
            <a:ext cx="391828" cy="333425"/>
          </a:xfrm>
          <a:prstGeom prst="rect">
            <a:avLst/>
          </a:prstGeom>
        </p:spPr>
        <p:txBody>
          <a:bodyPr lIns="0" tIns="0" rIns="0" bIns="0"/>
          <a:lstStyle>
            <a:lvl1pPr algn="l">
              <a:lnSpc>
                <a:spcPts val="2520"/>
              </a:lnSpc>
              <a:defRPr sz="2500" b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1pPr>
          </a:lstStyle>
          <a:p>
            <a:fld id="{86CB4B4D-7CA3-9044-876B-883B54F8677D}" type="slidenum">
              <a:rPr>
                <a:latin typeface="Helvetica"/>
                <a:ea typeface="Helvetica"/>
                <a:cs typeface="Helvetica"/>
              </a:rPr>
              <a:pPr/>
              <a:t>‹#›</a:t>
            </a:fld>
            <a:endParaRPr>
              <a:latin typeface="Helvetica"/>
              <a:ea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736006626"/>
      </p:ext>
    </p:extLst>
  </p:cSld>
  <p:clrMapOvr>
    <a:masterClrMapping/>
  </p:clrMapOvr>
  <p:transition xmlns:p14="http://schemas.microsoft.com/office/powerpoint/2010/main"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hart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/>
          <p:nvPr/>
        </p:nvSpPr>
        <p:spPr>
          <a:xfrm>
            <a:off x="446485" y="596348"/>
            <a:ext cx="8251031" cy="10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defTabSz="360116" hangingPunct="0">
              <a:defRPr sz="1200">
                <a:solidFill>
                  <a:srgbClr val="000000"/>
                </a:solidFill>
                <a:uFillTx/>
              </a:defRPr>
            </a:pPr>
            <a:endParaRPr sz="1200" kern="0">
              <a:solidFill>
                <a:srgbClr val="000000"/>
              </a:solidFill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153" name="Shape 153"/>
          <p:cNvSpPr/>
          <p:nvPr/>
        </p:nvSpPr>
        <p:spPr>
          <a:xfrm>
            <a:off x="446485" y="1144988"/>
            <a:ext cx="8251031" cy="10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defTabSz="360116" hangingPunct="0">
              <a:defRPr sz="1200">
                <a:solidFill>
                  <a:srgbClr val="000000"/>
                </a:solidFill>
                <a:uFillTx/>
              </a:defRPr>
            </a:pPr>
            <a:endParaRPr sz="1200" kern="0">
              <a:solidFill>
                <a:srgbClr val="000000"/>
              </a:solidFill>
              <a:latin typeface="Helvetica"/>
              <a:ea typeface="Helvetica"/>
              <a:cs typeface="Helvetica"/>
              <a:sym typeface="Helvetica"/>
            </a:endParaRPr>
          </a:p>
        </p:txBody>
      </p:sp>
      <p:graphicFrame>
        <p:nvGraphicFramePr>
          <p:cNvPr id="154" name="Chart 154"/>
          <p:cNvGraphicFramePr/>
          <p:nvPr/>
        </p:nvGraphicFramePr>
        <p:xfrm>
          <a:off x="439595" y="2145787"/>
          <a:ext cx="2315323" cy="32561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55" name="Chart 155"/>
          <p:cNvGraphicFramePr/>
          <p:nvPr/>
        </p:nvGraphicFramePr>
        <p:xfrm>
          <a:off x="3084210" y="2163143"/>
          <a:ext cx="1768079" cy="32458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56" name="Chart 156"/>
          <p:cNvGraphicFramePr/>
          <p:nvPr/>
        </p:nvGraphicFramePr>
        <p:xfrm>
          <a:off x="5187922" y="2254734"/>
          <a:ext cx="3498398" cy="30361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57" name="Shape 157"/>
          <p:cNvSpPr>
            <a:spLocks noGrp="1"/>
          </p:cNvSpPr>
          <p:nvPr>
            <p:ph type="body" sz="quarter" idx="13"/>
          </p:nvPr>
        </p:nvSpPr>
        <p:spPr>
          <a:xfrm>
            <a:off x="446484" y="691765"/>
            <a:ext cx="5429250" cy="405517"/>
          </a:xfrm>
          <a:prstGeom prst="rect">
            <a:avLst/>
          </a:prstGeom>
        </p:spPr>
        <p:txBody>
          <a:bodyPr anchor="t"/>
          <a:lstStyle>
            <a:lvl1pPr>
              <a:lnSpc>
                <a:spcPts val="2520"/>
              </a:lnSpc>
              <a:defRPr sz="2500" b="1" cap="all" spc="-5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1pPr>
          </a:lstStyle>
          <a:p>
            <a:r>
              <a:t>insert chapter title</a:t>
            </a:r>
          </a:p>
        </p:txBody>
      </p:sp>
      <p:sp>
        <p:nvSpPr>
          <p:cNvPr id="158" name="Shape 158"/>
          <p:cNvSpPr>
            <a:spLocks noGrp="1"/>
          </p:cNvSpPr>
          <p:nvPr>
            <p:ph type="sldNum" sz="quarter" idx="2"/>
          </p:nvPr>
        </p:nvSpPr>
        <p:spPr>
          <a:xfrm>
            <a:off x="8447485" y="727810"/>
            <a:ext cx="391828" cy="333425"/>
          </a:xfrm>
          <a:prstGeom prst="rect">
            <a:avLst/>
          </a:prstGeom>
        </p:spPr>
        <p:txBody>
          <a:bodyPr lIns="0" tIns="0" rIns="0" bIns="0"/>
          <a:lstStyle>
            <a:lvl1pPr algn="l">
              <a:lnSpc>
                <a:spcPts val="2520"/>
              </a:lnSpc>
              <a:defRPr sz="2500" b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1pPr>
          </a:lstStyle>
          <a:p>
            <a:fld id="{86CB4B4D-7CA3-9044-876B-883B54F8677D}" type="slidenum">
              <a:rPr>
                <a:latin typeface="Helvetica"/>
                <a:ea typeface="Helvetica"/>
                <a:cs typeface="Helvetica"/>
              </a:rPr>
              <a:pPr/>
              <a:t>‹#›</a:t>
            </a:fld>
            <a:endParaRPr>
              <a:latin typeface="Helvetica"/>
              <a:ea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499581094"/>
      </p:ext>
    </p:extLst>
  </p:cSld>
  <p:clrMapOvr>
    <a:masterClrMapping/>
  </p:clrMapOvr>
  <p:transition xmlns:p14="http://schemas.microsoft.com/office/powerpoint/2010/main"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allout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/>
          <p:nvPr/>
        </p:nvSpPr>
        <p:spPr>
          <a:xfrm>
            <a:off x="446485" y="596348"/>
            <a:ext cx="8251031" cy="10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defTabSz="360116" hangingPunct="0">
              <a:defRPr sz="1200">
                <a:solidFill>
                  <a:srgbClr val="000000"/>
                </a:solidFill>
                <a:uFillTx/>
              </a:defRPr>
            </a:pPr>
            <a:endParaRPr sz="1200" kern="0">
              <a:solidFill>
                <a:srgbClr val="000000"/>
              </a:solidFill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166" name="Shape 166"/>
          <p:cNvSpPr/>
          <p:nvPr/>
        </p:nvSpPr>
        <p:spPr>
          <a:xfrm>
            <a:off x="446485" y="1144988"/>
            <a:ext cx="8251031" cy="10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defTabSz="360116" hangingPunct="0">
              <a:defRPr sz="1200">
                <a:solidFill>
                  <a:srgbClr val="000000"/>
                </a:solidFill>
                <a:uFillTx/>
              </a:defRPr>
            </a:pPr>
            <a:endParaRPr sz="1200" kern="0">
              <a:solidFill>
                <a:srgbClr val="000000"/>
              </a:solidFill>
              <a:latin typeface="Helvetica"/>
              <a:ea typeface="Helvetica"/>
              <a:cs typeface="Helvetica"/>
              <a:sym typeface="Helvetica"/>
            </a:endParaRPr>
          </a:p>
        </p:txBody>
      </p:sp>
      <p:grpSp>
        <p:nvGrpSpPr>
          <p:cNvPr id="169" name="Group 169"/>
          <p:cNvGrpSpPr/>
          <p:nvPr/>
        </p:nvGrpSpPr>
        <p:grpSpPr>
          <a:xfrm>
            <a:off x="446484" y="1717484"/>
            <a:ext cx="892970" cy="1192697"/>
            <a:chOff x="0" y="0"/>
            <a:chExt cx="1270000" cy="1270000"/>
          </a:xfrm>
        </p:grpSpPr>
        <p:pic>
          <p:nvPicPr>
            <p:cNvPr id="167" name="droppedImage.pd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1270000" cy="1270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68" name="Shape 168"/>
            <p:cNvSpPr/>
            <p:nvPr/>
          </p:nvSpPr>
          <p:spPr>
            <a:xfrm>
              <a:off x="88900" y="113919"/>
              <a:ext cx="1079501" cy="11183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/>
            <a:p>
              <a:pPr algn="ctr" defTabSz="1030332" hangingPunct="0">
                <a:lnSpc>
                  <a:spcPct val="75000"/>
                </a:lnSpc>
                <a:defRPr sz="1800" b="1" spc="-36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defRPr>
              </a:pPr>
              <a:r>
                <a:rPr b="1" kern="0" spc="-36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rPr>
                <a:t>INSERT STICKER</a:t>
              </a:r>
              <a:br>
                <a:rPr b="1" kern="0" spc="-36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rPr>
              </a:br>
              <a:r>
                <a:rPr b="1" kern="0" spc="-36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rPr>
                <a:t>TEXT</a:t>
              </a:r>
            </a:p>
          </p:txBody>
        </p:sp>
      </p:grpSp>
      <p:grpSp>
        <p:nvGrpSpPr>
          <p:cNvPr id="172" name="Group 172"/>
          <p:cNvGrpSpPr/>
          <p:nvPr/>
        </p:nvGrpSpPr>
        <p:grpSpPr>
          <a:xfrm>
            <a:off x="1518047" y="1717484"/>
            <a:ext cx="892970" cy="1192697"/>
            <a:chOff x="0" y="0"/>
            <a:chExt cx="1270000" cy="1270000"/>
          </a:xfrm>
        </p:grpSpPr>
        <p:pic>
          <p:nvPicPr>
            <p:cNvPr id="170" name="droppedImage.pd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270000" cy="1270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71" name="Shape 171"/>
            <p:cNvSpPr/>
            <p:nvPr/>
          </p:nvSpPr>
          <p:spPr>
            <a:xfrm>
              <a:off x="101601" y="126619"/>
              <a:ext cx="1079501" cy="11183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/>
            <a:p>
              <a:pPr algn="ctr" defTabSz="1030332" hangingPunct="0">
                <a:lnSpc>
                  <a:spcPct val="75000"/>
                </a:lnSpc>
                <a:buClr>
                  <a:srgbClr val="000000"/>
                </a:buClr>
                <a:defRPr sz="1800" b="1" spc="-36"/>
              </a:pPr>
              <a:r>
                <a:rPr b="1" kern="0" spc="-36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rPr>
                <a:t>INSERT STICKER</a:t>
              </a:r>
              <a:br>
                <a:rPr b="1" kern="0" spc="-36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rPr>
              </a:br>
              <a:r>
                <a:rPr b="1" kern="0" spc="-36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rPr>
                <a:t>TEXT</a:t>
              </a:r>
            </a:p>
          </p:txBody>
        </p:sp>
      </p:grpSp>
      <p:grpSp>
        <p:nvGrpSpPr>
          <p:cNvPr id="175" name="Group 175"/>
          <p:cNvGrpSpPr/>
          <p:nvPr/>
        </p:nvGrpSpPr>
        <p:grpSpPr>
          <a:xfrm>
            <a:off x="446484" y="3136791"/>
            <a:ext cx="892970" cy="1192697"/>
            <a:chOff x="0" y="0"/>
            <a:chExt cx="1270000" cy="1270000"/>
          </a:xfrm>
        </p:grpSpPr>
        <p:pic>
          <p:nvPicPr>
            <p:cNvPr id="173" name="droppedImage.pdf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1270000" cy="1270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74" name="Shape 174"/>
            <p:cNvSpPr/>
            <p:nvPr/>
          </p:nvSpPr>
          <p:spPr>
            <a:xfrm>
              <a:off x="88900" y="101219"/>
              <a:ext cx="1079501" cy="11183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/>
            <a:p>
              <a:pPr algn="ctr" defTabSz="1030332" hangingPunct="0">
                <a:lnSpc>
                  <a:spcPct val="75000"/>
                </a:lnSpc>
                <a:buClr>
                  <a:srgbClr val="000000"/>
                </a:buClr>
                <a:defRPr sz="1800" b="1" spc="-36"/>
              </a:pPr>
              <a:r>
                <a:rPr b="1" kern="0" spc="-36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rPr>
                <a:t>INSERT STICKER</a:t>
              </a:r>
              <a:br>
                <a:rPr b="1" kern="0" spc="-36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rPr>
              </a:br>
              <a:r>
                <a:rPr b="1" kern="0" spc="-36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rPr>
                <a:t>TEXT</a:t>
              </a:r>
            </a:p>
          </p:txBody>
        </p:sp>
      </p:grpSp>
      <p:grpSp>
        <p:nvGrpSpPr>
          <p:cNvPr id="178" name="Group 178"/>
          <p:cNvGrpSpPr/>
          <p:nvPr/>
        </p:nvGrpSpPr>
        <p:grpSpPr>
          <a:xfrm>
            <a:off x="1518047" y="3136791"/>
            <a:ext cx="892970" cy="1192697"/>
            <a:chOff x="0" y="0"/>
            <a:chExt cx="1270000" cy="1270000"/>
          </a:xfrm>
        </p:grpSpPr>
        <p:pic>
          <p:nvPicPr>
            <p:cNvPr id="176" name="droppedImage.pdf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0"/>
              <a:ext cx="1270000" cy="1270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77" name="Shape 177"/>
            <p:cNvSpPr/>
            <p:nvPr/>
          </p:nvSpPr>
          <p:spPr>
            <a:xfrm>
              <a:off x="101601" y="113919"/>
              <a:ext cx="1079501" cy="11183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/>
            <a:p>
              <a:pPr algn="ctr" defTabSz="1030332" hangingPunct="0">
                <a:lnSpc>
                  <a:spcPct val="75000"/>
                </a:lnSpc>
                <a:buClr>
                  <a:srgbClr val="000000"/>
                </a:buClr>
                <a:defRPr sz="1800" b="1" spc="-36"/>
              </a:pPr>
              <a:r>
                <a:rPr b="1" kern="0" spc="-36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rPr>
                <a:t>INSERT STICKER</a:t>
              </a:r>
              <a:br>
                <a:rPr b="1" kern="0" spc="-36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rPr>
              </a:br>
              <a:r>
                <a:rPr b="1" kern="0" spc="-36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rPr>
                <a:t>TEXT</a:t>
              </a:r>
            </a:p>
          </p:txBody>
        </p:sp>
      </p:grpSp>
      <p:grpSp>
        <p:nvGrpSpPr>
          <p:cNvPr id="181" name="Group 181"/>
          <p:cNvGrpSpPr/>
          <p:nvPr/>
        </p:nvGrpSpPr>
        <p:grpSpPr>
          <a:xfrm>
            <a:off x="446484" y="4579953"/>
            <a:ext cx="892970" cy="1192697"/>
            <a:chOff x="0" y="0"/>
            <a:chExt cx="1270000" cy="1270000"/>
          </a:xfrm>
        </p:grpSpPr>
        <p:pic>
          <p:nvPicPr>
            <p:cNvPr id="179" name="droppedImage.pdf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0" y="0"/>
              <a:ext cx="1270000" cy="1270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80" name="Shape 180"/>
            <p:cNvSpPr/>
            <p:nvPr/>
          </p:nvSpPr>
          <p:spPr>
            <a:xfrm>
              <a:off x="88900" y="101219"/>
              <a:ext cx="1079501" cy="11183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/>
            <a:p>
              <a:pPr algn="ctr" defTabSz="1030332" hangingPunct="0">
                <a:lnSpc>
                  <a:spcPct val="75000"/>
                </a:lnSpc>
                <a:buClr>
                  <a:srgbClr val="000000"/>
                </a:buClr>
                <a:defRPr sz="1800" b="1" spc="-36"/>
              </a:pPr>
              <a:r>
                <a:rPr b="1" kern="0" spc="-36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rPr>
                <a:t>INSERT STICKER</a:t>
              </a:r>
              <a:br>
                <a:rPr b="1" kern="0" spc="-36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rPr>
              </a:br>
              <a:r>
                <a:rPr b="1" kern="0" spc="-36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rPr>
                <a:t>TEXT</a:t>
              </a:r>
            </a:p>
          </p:txBody>
        </p:sp>
      </p:grpSp>
      <p:grpSp>
        <p:nvGrpSpPr>
          <p:cNvPr id="184" name="Group 184"/>
          <p:cNvGrpSpPr/>
          <p:nvPr/>
        </p:nvGrpSpPr>
        <p:grpSpPr>
          <a:xfrm>
            <a:off x="1518047" y="4579953"/>
            <a:ext cx="892970" cy="1192697"/>
            <a:chOff x="0" y="0"/>
            <a:chExt cx="1270000" cy="1270000"/>
          </a:xfrm>
        </p:grpSpPr>
        <p:pic>
          <p:nvPicPr>
            <p:cNvPr id="182" name="droppedImage.pdf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0" y="0"/>
              <a:ext cx="1270000" cy="1270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83" name="Shape 183"/>
            <p:cNvSpPr/>
            <p:nvPr/>
          </p:nvSpPr>
          <p:spPr>
            <a:xfrm>
              <a:off x="101601" y="113919"/>
              <a:ext cx="1079501" cy="11183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/>
            <a:p>
              <a:pPr algn="ctr" defTabSz="1030332" hangingPunct="0">
                <a:lnSpc>
                  <a:spcPct val="75000"/>
                </a:lnSpc>
                <a:buClr>
                  <a:srgbClr val="000000"/>
                </a:buClr>
                <a:defRPr sz="1800" b="1" spc="-36"/>
              </a:pPr>
              <a:r>
                <a:rPr b="1" kern="0" spc="-36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rPr>
                <a:t>INSERT STICKER</a:t>
              </a:r>
              <a:br>
                <a:rPr b="1" kern="0" spc="-36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rPr>
              </a:br>
              <a:r>
                <a:rPr b="1" kern="0" spc="-36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rPr>
                <a:t>TEXT</a:t>
              </a:r>
            </a:p>
          </p:txBody>
        </p:sp>
      </p:grpSp>
      <p:sp>
        <p:nvSpPr>
          <p:cNvPr id="185" name="Shape 185"/>
          <p:cNvSpPr/>
          <p:nvPr/>
        </p:nvSpPr>
        <p:spPr>
          <a:xfrm>
            <a:off x="6181018" y="1717484"/>
            <a:ext cx="2275396" cy="19083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14" y="0"/>
                </a:moveTo>
                <a:cubicBezTo>
                  <a:pt x="2778" y="0"/>
                  <a:pt x="2019" y="1209"/>
                  <a:pt x="2019" y="2700"/>
                </a:cubicBezTo>
                <a:lnTo>
                  <a:pt x="2019" y="5214"/>
                </a:lnTo>
                <a:lnTo>
                  <a:pt x="0" y="6763"/>
                </a:lnTo>
                <a:lnTo>
                  <a:pt x="2019" y="8311"/>
                </a:lnTo>
                <a:lnTo>
                  <a:pt x="2019" y="18900"/>
                </a:lnTo>
                <a:cubicBezTo>
                  <a:pt x="2019" y="20391"/>
                  <a:pt x="2778" y="21600"/>
                  <a:pt x="3714" y="21600"/>
                </a:cubicBezTo>
                <a:lnTo>
                  <a:pt x="19905" y="21600"/>
                </a:lnTo>
                <a:cubicBezTo>
                  <a:pt x="20841" y="21600"/>
                  <a:pt x="21600" y="20391"/>
                  <a:pt x="21600" y="18900"/>
                </a:cubicBezTo>
                <a:lnTo>
                  <a:pt x="21600" y="2700"/>
                </a:lnTo>
                <a:cubicBezTo>
                  <a:pt x="21600" y="1209"/>
                  <a:pt x="20841" y="0"/>
                  <a:pt x="19905" y="0"/>
                </a:cubicBezTo>
                <a:lnTo>
                  <a:pt x="3714" y="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0071" tIns="220071" rIns="220071" bIns="220071"/>
          <a:lstStyle>
            <a:lvl1pPr>
              <a:lnSpc>
                <a:spcPts val="1600"/>
              </a:lnSpc>
              <a:buClr>
                <a:srgbClr val="000000"/>
              </a:buClr>
              <a:defRPr sz="1200"/>
            </a:lvl1pPr>
          </a:lstStyle>
          <a:p>
            <a:pPr defTabSz="1030332" hangingPunct="0"/>
            <a:r>
              <a:rPr ker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"/>
                <a:ea typeface="Helvetica"/>
                <a:cs typeface="Helvetica"/>
                <a:sym typeface="Helvetica"/>
              </a:rPr>
              <a:t>Insert quote here. Vestibulum suscipit augue a erat tristique sollicitudin. Donec sit amet neque arcu. Vestibulum at rhoncus neque. Vivamus eget vulputate purus. Curabitur venenatis, nisi non faucibus fringilla. —John Doe</a:t>
            </a:r>
          </a:p>
        </p:txBody>
      </p:sp>
      <p:grpSp>
        <p:nvGrpSpPr>
          <p:cNvPr id="189" name="Group 189"/>
          <p:cNvGrpSpPr/>
          <p:nvPr/>
        </p:nvGrpSpPr>
        <p:grpSpPr>
          <a:xfrm>
            <a:off x="2848570" y="1717482"/>
            <a:ext cx="1428750" cy="2014524"/>
            <a:chOff x="0" y="0"/>
            <a:chExt cx="2032000" cy="2145095"/>
          </a:xfrm>
        </p:grpSpPr>
        <p:pic>
          <p:nvPicPr>
            <p:cNvPr id="186" name="droppedImage.pdf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0" y="0"/>
              <a:ext cx="2032000" cy="2032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87" name="Shape 187"/>
            <p:cNvSpPr/>
            <p:nvPr/>
          </p:nvSpPr>
          <p:spPr>
            <a:xfrm>
              <a:off x="165100" y="152399"/>
              <a:ext cx="1676400" cy="4547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>
                <a:lnSpc>
                  <a:spcPct val="75000"/>
                </a:lnSpc>
                <a:defRPr sz="1800" b="1" spc="-36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defRPr>
              </a:lvl1pPr>
            </a:lstStyle>
            <a:p>
              <a:pPr defTabSz="1030332" hangingPunct="0"/>
              <a:r>
                <a:rPr kern="0">
                  <a:latin typeface="Helvetica"/>
                  <a:ea typeface="Helvetica"/>
                  <a:cs typeface="Helvetica"/>
                  <a:sym typeface="Helvetica"/>
                </a:rPr>
                <a:t>INSERT TERM</a:t>
              </a:r>
            </a:p>
          </p:txBody>
        </p:sp>
        <p:sp>
          <p:nvSpPr>
            <p:cNvPr id="188" name="Shape 188"/>
            <p:cNvSpPr/>
            <p:nvPr/>
          </p:nvSpPr>
          <p:spPr>
            <a:xfrm>
              <a:off x="165100" y="419100"/>
              <a:ext cx="1676400" cy="172599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/>
            <a:p>
              <a:pPr defTabSz="1030332" hangingPunct="0">
                <a:lnSpc>
                  <a:spcPts val="1261"/>
                </a:lnSpc>
                <a:defRPr sz="1200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defRPr>
              </a:pPr>
              <a:r>
                <a:rPr sz="1200" kern="0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rPr>
                <a:t>Insert glossary definition here. Lorem ipsum dolor sit amet, consectetur adipiscing elit. Vivamus erat leo, volutpat et ultrices eget, faucibus ut orci.</a:t>
              </a:r>
            </a:p>
          </p:txBody>
        </p:sp>
      </p:grpSp>
      <p:grpSp>
        <p:nvGrpSpPr>
          <p:cNvPr id="193" name="Group 193"/>
          <p:cNvGrpSpPr/>
          <p:nvPr/>
        </p:nvGrpSpPr>
        <p:grpSpPr>
          <a:xfrm>
            <a:off x="4473773" y="1717484"/>
            <a:ext cx="1428750" cy="2442013"/>
            <a:chOff x="0" y="0"/>
            <a:chExt cx="2032000" cy="2600292"/>
          </a:xfrm>
        </p:grpSpPr>
        <p:pic>
          <p:nvPicPr>
            <p:cNvPr id="190" name="droppedImage.pdf"/>
            <p:cNvPicPr>
              <a:picLocks noChangeAspect="1"/>
            </p:cNvPicPr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0" y="0"/>
              <a:ext cx="2032000" cy="2032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91" name="Shape 191"/>
            <p:cNvSpPr/>
            <p:nvPr/>
          </p:nvSpPr>
          <p:spPr>
            <a:xfrm>
              <a:off x="177801" y="152399"/>
              <a:ext cx="1676400" cy="45471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>
                <a:lnSpc>
                  <a:spcPct val="75000"/>
                </a:lnSpc>
                <a:buClr>
                  <a:srgbClr val="000000"/>
                </a:buClr>
                <a:defRPr sz="1800" b="1" spc="-36"/>
              </a:lvl1pPr>
            </a:lstStyle>
            <a:p>
              <a:pPr defTabSz="1030332" hangingPunct="0"/>
              <a:r>
                <a:rPr kern="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rPr>
                <a:t>INSERT TERM</a:t>
              </a:r>
            </a:p>
          </p:txBody>
        </p:sp>
        <p:sp>
          <p:nvSpPr>
            <p:cNvPr id="192" name="Shape 192"/>
            <p:cNvSpPr/>
            <p:nvPr/>
          </p:nvSpPr>
          <p:spPr>
            <a:xfrm>
              <a:off x="177801" y="419100"/>
              <a:ext cx="1676400" cy="21811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>
                <a:lnSpc>
                  <a:spcPts val="1600"/>
                </a:lnSpc>
                <a:buClr>
                  <a:srgbClr val="000000"/>
                </a:buClr>
                <a:defRPr sz="1200"/>
              </a:lvl1pPr>
            </a:lstStyle>
            <a:p>
              <a:pPr defTabSz="1030332" hangingPunct="0"/>
              <a:r>
                <a:rPr kern="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rPr>
                <a:t>Insert glossary definition here. Lorem ipsum dolor sit amet, consectetur adipiscing elit. Vivamus erat leo, volutpat et ultrices eget, faucibus ut orci.</a:t>
              </a:r>
            </a:p>
          </p:txBody>
        </p:sp>
      </p:grpSp>
      <p:grpSp>
        <p:nvGrpSpPr>
          <p:cNvPr id="197" name="Group 197"/>
          <p:cNvGrpSpPr/>
          <p:nvPr/>
        </p:nvGrpSpPr>
        <p:grpSpPr>
          <a:xfrm>
            <a:off x="2848570" y="3864334"/>
            <a:ext cx="1428750" cy="2465867"/>
            <a:chOff x="0" y="0"/>
            <a:chExt cx="2032000" cy="2625692"/>
          </a:xfrm>
        </p:grpSpPr>
        <p:pic>
          <p:nvPicPr>
            <p:cNvPr id="194" name="droppedImage.pdf"/>
            <p:cNvPicPr>
              <a:picLocks noChangeAspect="1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0" y="0"/>
              <a:ext cx="2032000" cy="2032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95" name="Shape 195"/>
            <p:cNvSpPr/>
            <p:nvPr/>
          </p:nvSpPr>
          <p:spPr>
            <a:xfrm>
              <a:off x="165100" y="177800"/>
              <a:ext cx="1676400" cy="45471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>
                <a:lnSpc>
                  <a:spcPct val="75000"/>
                </a:lnSpc>
                <a:buClr>
                  <a:srgbClr val="000000"/>
                </a:buClr>
                <a:defRPr sz="1800" b="1" spc="-36"/>
              </a:lvl1pPr>
            </a:lstStyle>
            <a:p>
              <a:pPr defTabSz="1030332" hangingPunct="0"/>
              <a:r>
                <a:rPr kern="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rPr>
                <a:t>INSERT TERM</a:t>
              </a:r>
            </a:p>
          </p:txBody>
        </p:sp>
        <p:sp>
          <p:nvSpPr>
            <p:cNvPr id="196" name="Shape 196"/>
            <p:cNvSpPr/>
            <p:nvPr/>
          </p:nvSpPr>
          <p:spPr>
            <a:xfrm>
              <a:off x="165100" y="444500"/>
              <a:ext cx="1676400" cy="21811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>
                <a:lnSpc>
                  <a:spcPts val="1600"/>
                </a:lnSpc>
                <a:buClr>
                  <a:srgbClr val="000000"/>
                </a:buClr>
                <a:defRPr sz="1200"/>
              </a:lvl1pPr>
            </a:lstStyle>
            <a:p>
              <a:pPr defTabSz="1030332" hangingPunct="0"/>
              <a:r>
                <a:rPr kern="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rPr>
                <a:t>Insert glossary definition here. Lorem ipsum dolor sit amet, consectetur adipiscing elit. Vivamus erat leo, volutpat et ultrices eget, faucibus ut orci.</a:t>
              </a:r>
            </a:p>
          </p:txBody>
        </p:sp>
      </p:grpSp>
      <p:grpSp>
        <p:nvGrpSpPr>
          <p:cNvPr id="201" name="Group 201"/>
          <p:cNvGrpSpPr/>
          <p:nvPr/>
        </p:nvGrpSpPr>
        <p:grpSpPr>
          <a:xfrm>
            <a:off x="4473773" y="3864334"/>
            <a:ext cx="1428750" cy="2465867"/>
            <a:chOff x="0" y="0"/>
            <a:chExt cx="2032000" cy="2625692"/>
          </a:xfrm>
        </p:grpSpPr>
        <p:pic>
          <p:nvPicPr>
            <p:cNvPr id="198" name="droppedImage.pdf"/>
            <p:cNvPicPr>
              <a:picLocks noChangeAspect="1"/>
            </p:cNvPicPr>
            <p:nvPr/>
          </p:nvPicPr>
          <p:blipFill>
            <a:blip r:embed="rId11">
              <a:extLst/>
            </a:blip>
            <a:stretch>
              <a:fillRect/>
            </a:stretch>
          </p:blipFill>
          <p:spPr>
            <a:xfrm>
              <a:off x="0" y="0"/>
              <a:ext cx="2032000" cy="2032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99" name="Shape 199"/>
            <p:cNvSpPr/>
            <p:nvPr/>
          </p:nvSpPr>
          <p:spPr>
            <a:xfrm>
              <a:off x="177801" y="177800"/>
              <a:ext cx="1676400" cy="45471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>
                <a:lnSpc>
                  <a:spcPct val="75000"/>
                </a:lnSpc>
                <a:buClr>
                  <a:srgbClr val="000000"/>
                </a:buClr>
                <a:defRPr sz="1800" b="1" spc="-36"/>
              </a:lvl1pPr>
            </a:lstStyle>
            <a:p>
              <a:pPr defTabSz="1030332" hangingPunct="0"/>
              <a:r>
                <a:rPr kern="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rPr>
                <a:t>INSERT TERM</a:t>
              </a:r>
            </a:p>
          </p:txBody>
        </p:sp>
        <p:sp>
          <p:nvSpPr>
            <p:cNvPr id="200" name="Shape 200"/>
            <p:cNvSpPr/>
            <p:nvPr/>
          </p:nvSpPr>
          <p:spPr>
            <a:xfrm>
              <a:off x="177801" y="444500"/>
              <a:ext cx="1676400" cy="21811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>
                <a:lnSpc>
                  <a:spcPts val="1600"/>
                </a:lnSpc>
                <a:buClr>
                  <a:srgbClr val="000000"/>
                </a:buClr>
                <a:defRPr sz="1200"/>
              </a:lvl1pPr>
            </a:lstStyle>
            <a:p>
              <a:pPr defTabSz="1030332" hangingPunct="0"/>
              <a:r>
                <a:rPr kern="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rPr>
                <a:t>Insert glossary definition here. Lorem ipsum dolor sit amet, consectetur adipiscing elit. Vivamus erat leo, volutpat et ultrices eget, faucibus ut orci.</a:t>
              </a:r>
            </a:p>
          </p:txBody>
        </p:sp>
      </p:grpSp>
      <p:sp>
        <p:nvSpPr>
          <p:cNvPr id="202" name="Shape 202"/>
          <p:cNvSpPr/>
          <p:nvPr/>
        </p:nvSpPr>
        <p:spPr>
          <a:xfrm>
            <a:off x="6181018" y="3864336"/>
            <a:ext cx="2275396" cy="19083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14" y="0"/>
                </a:moveTo>
                <a:cubicBezTo>
                  <a:pt x="2778" y="0"/>
                  <a:pt x="2019" y="1209"/>
                  <a:pt x="2019" y="2700"/>
                </a:cubicBezTo>
                <a:lnTo>
                  <a:pt x="2019" y="5214"/>
                </a:lnTo>
                <a:lnTo>
                  <a:pt x="0" y="6763"/>
                </a:lnTo>
                <a:lnTo>
                  <a:pt x="2019" y="8311"/>
                </a:lnTo>
                <a:lnTo>
                  <a:pt x="2019" y="18900"/>
                </a:lnTo>
                <a:cubicBezTo>
                  <a:pt x="2019" y="20391"/>
                  <a:pt x="2778" y="21600"/>
                  <a:pt x="3714" y="21600"/>
                </a:cubicBezTo>
                <a:lnTo>
                  <a:pt x="19905" y="21600"/>
                </a:lnTo>
                <a:cubicBezTo>
                  <a:pt x="20841" y="21600"/>
                  <a:pt x="21600" y="20391"/>
                  <a:pt x="21600" y="18900"/>
                </a:cubicBezTo>
                <a:lnTo>
                  <a:pt x="21600" y="2700"/>
                </a:lnTo>
                <a:cubicBezTo>
                  <a:pt x="21600" y="1209"/>
                  <a:pt x="20841" y="0"/>
                  <a:pt x="19905" y="0"/>
                </a:cubicBezTo>
                <a:lnTo>
                  <a:pt x="3714" y="0"/>
                </a:lnTo>
                <a:close/>
              </a:path>
            </a:pathLst>
          </a:custGeom>
          <a:solidFill>
            <a:srgbClr val="FFDC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0071" tIns="220071" rIns="220071" bIns="220071"/>
          <a:lstStyle>
            <a:lvl1pPr>
              <a:lnSpc>
                <a:spcPts val="1600"/>
              </a:lnSpc>
              <a:defRPr sz="12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1pPr>
          </a:lstStyle>
          <a:p>
            <a:pPr defTabSz="1030332" hangingPunct="0"/>
            <a:r>
              <a:rPr kern="0">
                <a:latin typeface="Helvetica"/>
                <a:ea typeface="Helvetica"/>
                <a:cs typeface="Helvetica"/>
                <a:sym typeface="Helvetica"/>
              </a:rPr>
              <a:t>Insert quote here. Vestibulum suscipit augue a erat tristique sollicitudin. Donec sit amet neque arcu. Vestibulum at rhoncus neque. Vivamus eget vulputate purus. Curabitur venenatis, nisi non faucibus fringilla. —John Doe</a:t>
            </a:r>
          </a:p>
        </p:txBody>
      </p:sp>
      <p:sp>
        <p:nvSpPr>
          <p:cNvPr id="203" name="Shape 203"/>
          <p:cNvSpPr>
            <a:spLocks noGrp="1"/>
          </p:cNvSpPr>
          <p:nvPr>
            <p:ph type="body" sz="quarter" idx="13"/>
          </p:nvPr>
        </p:nvSpPr>
        <p:spPr>
          <a:xfrm>
            <a:off x="446484" y="691765"/>
            <a:ext cx="5429250" cy="405517"/>
          </a:xfrm>
          <a:prstGeom prst="rect">
            <a:avLst/>
          </a:prstGeom>
        </p:spPr>
        <p:txBody>
          <a:bodyPr anchor="t"/>
          <a:lstStyle>
            <a:lvl1pPr>
              <a:lnSpc>
                <a:spcPts val="2520"/>
              </a:lnSpc>
              <a:defRPr sz="2500" b="1" cap="all" spc="-5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1pPr>
          </a:lstStyle>
          <a:p>
            <a:r>
              <a:t>insert chapter title</a:t>
            </a:r>
          </a:p>
        </p:txBody>
      </p:sp>
      <p:sp>
        <p:nvSpPr>
          <p:cNvPr id="204" name="Shape 204"/>
          <p:cNvSpPr>
            <a:spLocks noGrp="1"/>
          </p:cNvSpPr>
          <p:nvPr>
            <p:ph type="sldNum" sz="quarter" idx="2"/>
          </p:nvPr>
        </p:nvSpPr>
        <p:spPr>
          <a:xfrm>
            <a:off x="8447485" y="727810"/>
            <a:ext cx="391828" cy="333425"/>
          </a:xfrm>
          <a:prstGeom prst="rect">
            <a:avLst/>
          </a:prstGeom>
        </p:spPr>
        <p:txBody>
          <a:bodyPr lIns="0" tIns="0" rIns="0" bIns="0"/>
          <a:lstStyle>
            <a:lvl1pPr algn="l">
              <a:lnSpc>
                <a:spcPts val="2520"/>
              </a:lnSpc>
              <a:defRPr sz="2500" b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1pPr>
          </a:lstStyle>
          <a:p>
            <a:fld id="{86CB4B4D-7CA3-9044-876B-883B54F8677D}" type="slidenum">
              <a:rPr>
                <a:latin typeface="Helvetica"/>
                <a:ea typeface="Helvetica"/>
                <a:cs typeface="Helvetica"/>
              </a:rPr>
              <a:pPr/>
              <a:t>‹#›</a:t>
            </a:fld>
            <a:endParaRPr>
              <a:latin typeface="Helvetica"/>
              <a:ea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760260747"/>
      </p:ext>
    </p:extLst>
  </p:cSld>
  <p:clrMapOvr>
    <a:masterClrMapping/>
  </p:clrMapOvr>
  <p:transition xmlns:p14="http://schemas.microsoft.com/office/powerpoint/2010/main"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Activity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/>
          <p:nvPr/>
        </p:nvSpPr>
        <p:spPr>
          <a:xfrm>
            <a:off x="446485" y="596348"/>
            <a:ext cx="8251031" cy="10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defTabSz="360116" hangingPunct="0">
              <a:defRPr sz="1200">
                <a:solidFill>
                  <a:srgbClr val="000000"/>
                </a:solidFill>
                <a:uFillTx/>
              </a:defRPr>
            </a:pPr>
            <a:endParaRPr sz="1200" kern="0">
              <a:solidFill>
                <a:srgbClr val="000000"/>
              </a:solidFill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212" name="Shape 212"/>
          <p:cNvSpPr/>
          <p:nvPr/>
        </p:nvSpPr>
        <p:spPr>
          <a:xfrm>
            <a:off x="446485" y="1144988"/>
            <a:ext cx="8251031" cy="10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defTabSz="360116" hangingPunct="0">
              <a:defRPr sz="1200">
                <a:solidFill>
                  <a:srgbClr val="000000"/>
                </a:solidFill>
                <a:uFillTx/>
              </a:defRPr>
            </a:pPr>
            <a:endParaRPr sz="1200" kern="0">
              <a:solidFill>
                <a:srgbClr val="000000"/>
              </a:solidFill>
              <a:latin typeface="Helvetica"/>
              <a:ea typeface="Helvetica"/>
              <a:cs typeface="Helvetica"/>
              <a:sym typeface="Helvetica"/>
            </a:endParaRPr>
          </a:p>
        </p:txBody>
      </p:sp>
      <p:grpSp>
        <p:nvGrpSpPr>
          <p:cNvPr id="215" name="Group 215"/>
          <p:cNvGrpSpPr/>
          <p:nvPr/>
        </p:nvGrpSpPr>
        <p:grpSpPr>
          <a:xfrm>
            <a:off x="973336" y="2939997"/>
            <a:ext cx="892970" cy="1192697"/>
            <a:chOff x="0" y="0"/>
            <a:chExt cx="1270000" cy="1270000"/>
          </a:xfrm>
        </p:grpSpPr>
        <p:pic>
          <p:nvPicPr>
            <p:cNvPr id="213" name="droppedImage.pd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1270000" cy="1270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14" name="Shape 214"/>
            <p:cNvSpPr/>
            <p:nvPr/>
          </p:nvSpPr>
          <p:spPr>
            <a:xfrm>
              <a:off x="88900" y="433043"/>
              <a:ext cx="1079501" cy="4547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lnSpc>
                  <a:spcPct val="75000"/>
                </a:lnSpc>
                <a:buClr>
                  <a:srgbClr val="000000"/>
                </a:buClr>
                <a:defRPr sz="1800" b="1" spc="-36"/>
              </a:lvl1pPr>
            </a:lstStyle>
            <a:p>
              <a:pPr defTabSz="1030332" hangingPunct="0"/>
              <a:r>
                <a:rPr kern="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rPr>
                <a:t>EXERCISE</a:t>
              </a:r>
            </a:p>
          </p:txBody>
        </p:sp>
      </p:grpSp>
      <p:sp>
        <p:nvSpPr>
          <p:cNvPr id="216" name="Shape 216"/>
          <p:cNvSpPr/>
          <p:nvPr/>
        </p:nvSpPr>
        <p:spPr>
          <a:xfrm flipV="1">
            <a:off x="2750344" y="3045984"/>
            <a:ext cx="2626190" cy="273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defTabSz="360116" hangingPunct="0">
              <a:defRPr sz="1200">
                <a:solidFill>
                  <a:srgbClr val="000000"/>
                </a:solidFill>
                <a:uFillTx/>
              </a:defRPr>
            </a:pPr>
            <a:endParaRPr sz="1200" kern="0">
              <a:solidFill>
                <a:srgbClr val="000000"/>
              </a:solidFill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217" name="Shape 217"/>
          <p:cNvSpPr/>
          <p:nvPr/>
        </p:nvSpPr>
        <p:spPr>
          <a:xfrm flipV="1">
            <a:off x="2750344" y="5053768"/>
            <a:ext cx="2626190" cy="273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defTabSz="360116" hangingPunct="0">
              <a:defRPr sz="1200">
                <a:solidFill>
                  <a:srgbClr val="000000"/>
                </a:solidFill>
                <a:uFillTx/>
              </a:defRPr>
            </a:pPr>
            <a:endParaRPr sz="1200" kern="0">
              <a:solidFill>
                <a:srgbClr val="000000"/>
              </a:solidFill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218" name="Shape 218"/>
          <p:cNvSpPr/>
          <p:nvPr/>
        </p:nvSpPr>
        <p:spPr>
          <a:xfrm>
            <a:off x="2750344" y="2807717"/>
            <a:ext cx="2625328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buFont typeface="Lucida Grande"/>
              <a:defRPr sz="2000" b="1" cap="all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1pPr>
          </a:lstStyle>
          <a:p>
            <a:pPr defTabSz="1030332" hangingPunct="0"/>
            <a:r>
              <a:rPr kern="0">
                <a:latin typeface="Helvetica"/>
                <a:ea typeface="Helvetica"/>
                <a:cs typeface="Helvetica"/>
                <a:sym typeface="Helvetica"/>
              </a:rPr>
              <a:t>TIMING</a:t>
            </a:r>
          </a:p>
        </p:txBody>
      </p:sp>
      <p:sp>
        <p:nvSpPr>
          <p:cNvPr id="219" name="Shape 219"/>
          <p:cNvSpPr/>
          <p:nvPr/>
        </p:nvSpPr>
        <p:spPr>
          <a:xfrm>
            <a:off x="2750344" y="4803574"/>
            <a:ext cx="2625328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buFont typeface="Lucida Grande"/>
              <a:defRPr sz="2000" b="1" cap="all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1pPr>
          </a:lstStyle>
          <a:p>
            <a:pPr defTabSz="1030332" hangingPunct="0"/>
            <a:r>
              <a:rPr kern="0">
                <a:latin typeface="Helvetica"/>
                <a:ea typeface="Helvetica"/>
                <a:cs typeface="Helvetica"/>
                <a:sym typeface="Helvetica"/>
              </a:rPr>
              <a:t>deliverable</a:t>
            </a:r>
          </a:p>
        </p:txBody>
      </p:sp>
      <p:sp>
        <p:nvSpPr>
          <p:cNvPr id="220" name="Shape 220"/>
          <p:cNvSpPr/>
          <p:nvPr/>
        </p:nvSpPr>
        <p:spPr>
          <a:xfrm flipV="1">
            <a:off x="2750344" y="2087698"/>
            <a:ext cx="2626190" cy="273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defTabSz="360116" hangingPunct="0">
              <a:defRPr sz="1200">
                <a:solidFill>
                  <a:srgbClr val="000000"/>
                </a:solidFill>
                <a:uFillTx/>
              </a:defRPr>
            </a:pPr>
            <a:endParaRPr sz="1200" kern="0">
              <a:solidFill>
                <a:srgbClr val="000000"/>
              </a:solidFill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221" name="Shape 221"/>
          <p:cNvSpPr/>
          <p:nvPr/>
        </p:nvSpPr>
        <p:spPr>
          <a:xfrm>
            <a:off x="2750344" y="1849431"/>
            <a:ext cx="2625328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buFont typeface="Lucida Grande"/>
              <a:defRPr sz="2000" b="1" cap="all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1pPr>
          </a:lstStyle>
          <a:p>
            <a:pPr defTabSz="1030332" hangingPunct="0"/>
            <a:r>
              <a:rPr kern="0">
                <a:latin typeface="Helvetica"/>
                <a:ea typeface="Helvetica"/>
                <a:cs typeface="Helvetica"/>
                <a:sym typeface="Helvetica"/>
              </a:rPr>
              <a:t>key objective(s)</a:t>
            </a:r>
          </a:p>
        </p:txBody>
      </p:sp>
      <p:sp>
        <p:nvSpPr>
          <p:cNvPr id="222" name="Shape 222"/>
          <p:cNvSpPr/>
          <p:nvPr/>
        </p:nvSpPr>
        <p:spPr>
          <a:xfrm flipV="1">
            <a:off x="2268143" y="1693871"/>
            <a:ext cx="1" cy="4160798"/>
          </a:xfrm>
          <a:prstGeom prst="line">
            <a:avLst/>
          </a:prstGeom>
          <a:ln w="12700">
            <a:solidFill>
              <a:srgbClr val="EAEAEA"/>
            </a:solidFill>
            <a:miter lim="400000"/>
          </a:ln>
        </p:spPr>
        <p:txBody>
          <a:bodyPr lIns="0" tIns="0" rIns="0" bIns="0"/>
          <a:lstStyle/>
          <a:p>
            <a:pPr defTabSz="360116" hangingPunct="0">
              <a:defRPr sz="1200">
                <a:solidFill>
                  <a:srgbClr val="000000"/>
                </a:solidFill>
                <a:uFillTx/>
              </a:defRPr>
            </a:pPr>
            <a:endParaRPr sz="1200" kern="0">
              <a:solidFill>
                <a:srgbClr val="000000"/>
              </a:solidFill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223" name="Shape 223"/>
          <p:cNvSpPr>
            <a:spLocks noGrp="1"/>
          </p:cNvSpPr>
          <p:nvPr>
            <p:ph type="body" sz="quarter" idx="13"/>
          </p:nvPr>
        </p:nvSpPr>
        <p:spPr>
          <a:xfrm>
            <a:off x="446484" y="691765"/>
            <a:ext cx="5429250" cy="405517"/>
          </a:xfrm>
          <a:prstGeom prst="rect">
            <a:avLst/>
          </a:prstGeom>
        </p:spPr>
        <p:txBody>
          <a:bodyPr anchor="t"/>
          <a:lstStyle>
            <a:lvl1pPr>
              <a:lnSpc>
                <a:spcPts val="2520"/>
              </a:lnSpc>
              <a:defRPr sz="2500" b="1" cap="all" spc="-5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1pPr>
          </a:lstStyle>
          <a:p>
            <a:r>
              <a:t>ACTIVITY</a:t>
            </a:r>
          </a:p>
        </p:txBody>
      </p:sp>
      <p:sp>
        <p:nvSpPr>
          <p:cNvPr id="224" name="Shape 224"/>
          <p:cNvSpPr>
            <a:spLocks noGrp="1"/>
          </p:cNvSpPr>
          <p:nvPr>
            <p:ph type="sldNum" sz="quarter" idx="2"/>
          </p:nvPr>
        </p:nvSpPr>
        <p:spPr>
          <a:xfrm>
            <a:off x="8447485" y="727810"/>
            <a:ext cx="391828" cy="333425"/>
          </a:xfrm>
          <a:prstGeom prst="rect">
            <a:avLst/>
          </a:prstGeom>
        </p:spPr>
        <p:txBody>
          <a:bodyPr lIns="0" tIns="0" rIns="0" bIns="0"/>
          <a:lstStyle>
            <a:lvl1pPr algn="l">
              <a:lnSpc>
                <a:spcPts val="2520"/>
              </a:lnSpc>
              <a:defRPr sz="2500" b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1pPr>
          </a:lstStyle>
          <a:p>
            <a:fld id="{86CB4B4D-7CA3-9044-876B-883B54F8677D}" type="slidenum">
              <a:rPr>
                <a:latin typeface="Helvetica"/>
                <a:ea typeface="Helvetica"/>
                <a:cs typeface="Helvetica"/>
              </a:rPr>
              <a:pPr/>
              <a:t>‹#›</a:t>
            </a:fld>
            <a:endParaRPr>
              <a:latin typeface="Helvetica"/>
              <a:ea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96969278"/>
      </p:ext>
    </p:extLst>
  </p:cSld>
  <p:clrMapOvr>
    <a:masterClrMapping/>
  </p:clrMapOvr>
  <p:transition xmlns:p14="http://schemas.microsoft.com/office/powerpoint/2010/main"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Q&amp;A">
    <p:bg>
      <p:bgPr>
        <a:solidFill>
          <a:srgbClr val="FFDB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/>
          <p:nvPr/>
        </p:nvSpPr>
        <p:spPr>
          <a:xfrm>
            <a:off x="446485" y="596348"/>
            <a:ext cx="8251031" cy="10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defTabSz="360116" hangingPunct="0">
              <a:defRPr sz="1200">
                <a:solidFill>
                  <a:srgbClr val="000000"/>
                </a:solidFill>
                <a:uFillTx/>
              </a:defRPr>
            </a:pPr>
            <a:endParaRPr sz="1200" kern="0">
              <a:solidFill>
                <a:srgbClr val="000000"/>
              </a:solidFill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232" name="Shape 232"/>
          <p:cNvSpPr/>
          <p:nvPr/>
        </p:nvSpPr>
        <p:spPr>
          <a:xfrm>
            <a:off x="446485" y="1144988"/>
            <a:ext cx="8251031" cy="10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defTabSz="360116" hangingPunct="0">
              <a:defRPr sz="1200">
                <a:solidFill>
                  <a:srgbClr val="000000"/>
                </a:solidFill>
                <a:uFillTx/>
              </a:defRPr>
            </a:pPr>
            <a:endParaRPr sz="1200" kern="0">
              <a:solidFill>
                <a:srgbClr val="000000"/>
              </a:solidFill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233" name="Shape 233"/>
          <p:cNvSpPr/>
          <p:nvPr/>
        </p:nvSpPr>
        <p:spPr>
          <a:xfrm>
            <a:off x="446485" y="1383530"/>
            <a:ext cx="8251031" cy="14405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10600"/>
              </a:lnSpc>
              <a:defRPr sz="12000" b="1" cap="all" spc="-239"/>
            </a:lvl1pPr>
          </a:lstStyle>
          <a:p>
            <a:pPr defTabSz="1030332" hangingPunct="0"/>
            <a:r>
              <a:rPr ker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"/>
                <a:ea typeface="Helvetica"/>
                <a:cs typeface="Helvetica"/>
                <a:sym typeface="Helvetica"/>
              </a:rPr>
              <a:t>Q&amp;A</a:t>
            </a:r>
          </a:p>
        </p:txBody>
      </p:sp>
      <p:sp>
        <p:nvSpPr>
          <p:cNvPr id="234" name="Shape 234"/>
          <p:cNvSpPr>
            <a:spLocks noGrp="1"/>
          </p:cNvSpPr>
          <p:nvPr>
            <p:ph type="body" sz="quarter" idx="13"/>
          </p:nvPr>
        </p:nvSpPr>
        <p:spPr>
          <a:xfrm>
            <a:off x="446484" y="691765"/>
            <a:ext cx="7143750" cy="405517"/>
          </a:xfrm>
          <a:prstGeom prst="rect">
            <a:avLst/>
          </a:prstGeom>
        </p:spPr>
        <p:txBody>
          <a:bodyPr anchor="t"/>
          <a:lstStyle>
            <a:lvl1pPr>
              <a:lnSpc>
                <a:spcPts val="2520"/>
              </a:lnSpc>
              <a:defRPr sz="2500" b="1" cap="all" spc="-50">
                <a:solidFill>
                  <a:srgbClr val="000000"/>
                </a:solidFill>
              </a:defRPr>
            </a:lvl1pPr>
          </a:lstStyle>
          <a:p>
            <a:r>
              <a:t>insert class title</a:t>
            </a:r>
          </a:p>
        </p:txBody>
      </p:sp>
      <p:sp>
        <p:nvSpPr>
          <p:cNvPr id="235" name="Shape 235"/>
          <p:cNvSpPr>
            <a:spLocks noGrp="1"/>
          </p:cNvSpPr>
          <p:nvPr>
            <p:ph type="sldNum" sz="quarter" idx="2"/>
          </p:nvPr>
        </p:nvSpPr>
        <p:spPr>
          <a:xfrm>
            <a:off x="8329565" y="727810"/>
            <a:ext cx="372592" cy="333425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2520"/>
              </a:lnSpc>
              <a:defRPr sz="2500" b="1" spc="-50"/>
            </a:lvl1pPr>
          </a:lstStyle>
          <a:p>
            <a:fld id="{86CB4B4D-7CA3-9044-876B-883B54F8677D}" type="slidenum">
              <a:rPr>
                <a:solidFill>
                  <a:srgbClr val="FFFFFF"/>
                </a:solidFill>
                <a:latin typeface="Helvetica"/>
                <a:ea typeface="Helvetica"/>
                <a:cs typeface="Helvetica"/>
              </a:rPr>
              <a:pPr/>
              <a:t>‹#›</a:t>
            </a:fld>
            <a:endParaRPr>
              <a:solidFill>
                <a:srgbClr val="FFFFFF"/>
              </a:solidFill>
              <a:latin typeface="Helvetica"/>
              <a:ea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455611004"/>
      </p:ext>
    </p:extLst>
  </p:cSld>
  <p:clrMapOvr>
    <a:masterClrMapping/>
  </p:clrMapOvr>
  <p:transition xmlns:p14="http://schemas.microsoft.com/office/powerpoint/2010/main"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Exit Tickets">
    <p:bg>
      <p:bgPr>
        <a:solidFill>
          <a:srgbClr val="FFAF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/>
          <p:nvPr/>
        </p:nvSpPr>
        <p:spPr>
          <a:xfrm>
            <a:off x="446485" y="596348"/>
            <a:ext cx="8251031" cy="10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defTabSz="360116" hangingPunct="0">
              <a:defRPr sz="1200">
                <a:solidFill>
                  <a:srgbClr val="000000"/>
                </a:solidFill>
                <a:uFillTx/>
              </a:defRPr>
            </a:pPr>
            <a:endParaRPr sz="1200" kern="0">
              <a:solidFill>
                <a:srgbClr val="000000"/>
              </a:solidFill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243" name="Shape 243"/>
          <p:cNvSpPr/>
          <p:nvPr/>
        </p:nvSpPr>
        <p:spPr>
          <a:xfrm>
            <a:off x="446485" y="1144988"/>
            <a:ext cx="8251031" cy="10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defTabSz="360116" hangingPunct="0">
              <a:defRPr sz="1200">
                <a:solidFill>
                  <a:srgbClr val="000000"/>
                </a:solidFill>
                <a:uFillTx/>
              </a:defRPr>
            </a:pPr>
            <a:endParaRPr sz="1200" kern="0">
              <a:solidFill>
                <a:srgbClr val="000000"/>
              </a:solidFill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244" name="Shape 244"/>
          <p:cNvSpPr/>
          <p:nvPr/>
        </p:nvSpPr>
        <p:spPr>
          <a:xfrm>
            <a:off x="446485" y="1383529"/>
            <a:ext cx="8251031" cy="27999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10600"/>
              </a:lnSpc>
              <a:defRPr sz="12000" b="1" cap="all" spc="-239"/>
            </a:lvl1pPr>
          </a:lstStyle>
          <a:p>
            <a:pPr defTabSz="1030332" hangingPunct="0"/>
            <a:r>
              <a:rPr ker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"/>
                <a:ea typeface="Helvetica"/>
                <a:cs typeface="Helvetica"/>
                <a:sym typeface="Helvetica"/>
              </a:rPr>
              <a:t>exit tickets</a:t>
            </a:r>
          </a:p>
        </p:txBody>
      </p:sp>
      <p:sp>
        <p:nvSpPr>
          <p:cNvPr id="245" name="Shape 245"/>
          <p:cNvSpPr>
            <a:spLocks noGrp="1"/>
          </p:cNvSpPr>
          <p:nvPr>
            <p:ph type="body" sz="quarter" idx="13"/>
          </p:nvPr>
        </p:nvSpPr>
        <p:spPr>
          <a:xfrm>
            <a:off x="446484" y="691765"/>
            <a:ext cx="7143750" cy="405517"/>
          </a:xfrm>
          <a:prstGeom prst="rect">
            <a:avLst/>
          </a:prstGeom>
        </p:spPr>
        <p:txBody>
          <a:bodyPr anchor="t"/>
          <a:lstStyle>
            <a:lvl1pPr>
              <a:lnSpc>
                <a:spcPts val="2520"/>
              </a:lnSpc>
              <a:defRPr sz="2500" b="1" cap="all" spc="-50">
                <a:solidFill>
                  <a:srgbClr val="000000"/>
                </a:solidFill>
              </a:defRPr>
            </a:lvl1pPr>
          </a:lstStyle>
          <a:p>
            <a:r>
              <a:t>insert class title</a:t>
            </a:r>
          </a:p>
        </p:txBody>
      </p:sp>
      <p:sp>
        <p:nvSpPr>
          <p:cNvPr id="246" name="Shape 246"/>
          <p:cNvSpPr>
            <a:spLocks noGrp="1"/>
          </p:cNvSpPr>
          <p:nvPr>
            <p:ph type="sldNum" sz="quarter" idx="2"/>
          </p:nvPr>
        </p:nvSpPr>
        <p:spPr>
          <a:xfrm>
            <a:off x="8329565" y="727810"/>
            <a:ext cx="372592" cy="333425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2520"/>
              </a:lnSpc>
              <a:defRPr sz="2500" b="1" spc="-50"/>
            </a:lvl1pPr>
          </a:lstStyle>
          <a:p>
            <a:fld id="{86CB4B4D-7CA3-9044-876B-883B54F8677D}" type="slidenum">
              <a:rPr>
                <a:solidFill>
                  <a:srgbClr val="FFFFFF"/>
                </a:solidFill>
                <a:latin typeface="Helvetica"/>
                <a:ea typeface="Helvetica"/>
                <a:cs typeface="Helvetica"/>
              </a:rPr>
              <a:pPr/>
              <a:t>‹#›</a:t>
            </a:fld>
            <a:endParaRPr>
              <a:solidFill>
                <a:srgbClr val="FFFFFF"/>
              </a:solidFill>
              <a:latin typeface="Helvetica"/>
              <a:ea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999302633"/>
      </p:ext>
    </p:extLst>
  </p:cSld>
  <p:clrMapOvr>
    <a:masterClrMapping/>
  </p:clrMapOvr>
  <p:transition xmlns:p14="http://schemas.microsoft.com/office/powerpoint/2010/main"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>
            <a:spLocks noGrp="1"/>
          </p:cNvSpPr>
          <p:nvPr>
            <p:ph type="sldNum" sz="quarter" idx="2"/>
          </p:nvPr>
        </p:nvSpPr>
        <p:spPr>
          <a:xfrm>
            <a:off x="8447485" y="727810"/>
            <a:ext cx="372592" cy="333425"/>
          </a:xfrm>
          <a:prstGeom prst="rect">
            <a:avLst/>
          </a:prstGeom>
        </p:spPr>
        <p:txBody>
          <a:bodyPr lIns="0" tIns="0" rIns="0" bIns="0"/>
          <a:lstStyle>
            <a:lvl1pPr algn="l">
              <a:lnSpc>
                <a:spcPts val="2520"/>
              </a:lnSpc>
              <a:defRPr sz="2500" b="1" spc="-5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1pPr>
          </a:lstStyle>
          <a:p>
            <a:fld id="{86CB4B4D-7CA3-9044-876B-883B54F8677D}" type="slidenum">
              <a:rPr>
                <a:latin typeface="Helvetica"/>
                <a:ea typeface="Helvetica"/>
                <a:cs typeface="Helvetica"/>
              </a:rPr>
              <a:pPr/>
              <a:t>‹#›</a:t>
            </a:fld>
            <a:endParaRPr>
              <a:latin typeface="Helvetica"/>
              <a:ea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7181583"/>
      </p:ext>
    </p:extLst>
  </p:cSld>
  <p:clrMapOvr>
    <a:masterClrMapping/>
  </p:clrMapOvr>
  <p:transition xmlns:p14="http://schemas.microsoft.com/office/powerpoint/2010/main"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Activity copy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/>
          <p:nvPr/>
        </p:nvSpPr>
        <p:spPr>
          <a:xfrm>
            <a:off x="446485" y="596348"/>
            <a:ext cx="8251031" cy="10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defTabSz="360116" hangingPunct="0">
              <a:defRPr sz="1200">
                <a:solidFill>
                  <a:srgbClr val="000000"/>
                </a:solidFill>
                <a:uFillTx/>
              </a:defRPr>
            </a:pPr>
            <a:endParaRPr sz="1200" kern="0">
              <a:solidFill>
                <a:srgbClr val="000000"/>
              </a:solidFill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261" name="Shape 261"/>
          <p:cNvSpPr/>
          <p:nvPr/>
        </p:nvSpPr>
        <p:spPr>
          <a:xfrm>
            <a:off x="446485" y="1144988"/>
            <a:ext cx="8251031" cy="10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defTabSz="360116" hangingPunct="0">
              <a:defRPr sz="1200">
                <a:solidFill>
                  <a:srgbClr val="000000"/>
                </a:solidFill>
                <a:uFillTx/>
              </a:defRPr>
            </a:pPr>
            <a:endParaRPr sz="1200" kern="0">
              <a:solidFill>
                <a:srgbClr val="000000"/>
              </a:solidFill>
              <a:latin typeface="Helvetica"/>
              <a:ea typeface="Helvetica"/>
              <a:cs typeface="Helvetica"/>
              <a:sym typeface="Helvetica"/>
            </a:endParaRPr>
          </a:p>
        </p:txBody>
      </p:sp>
      <p:grpSp>
        <p:nvGrpSpPr>
          <p:cNvPr id="264" name="Group 264"/>
          <p:cNvGrpSpPr/>
          <p:nvPr/>
        </p:nvGrpSpPr>
        <p:grpSpPr>
          <a:xfrm>
            <a:off x="973336" y="2939997"/>
            <a:ext cx="892970" cy="1192697"/>
            <a:chOff x="0" y="0"/>
            <a:chExt cx="1270000" cy="1270000"/>
          </a:xfrm>
        </p:grpSpPr>
        <p:pic>
          <p:nvPicPr>
            <p:cNvPr id="262" name="droppedImage.pd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1270000" cy="1270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63" name="Shape 263"/>
            <p:cNvSpPr/>
            <p:nvPr/>
          </p:nvSpPr>
          <p:spPr>
            <a:xfrm>
              <a:off x="88900" y="433043"/>
              <a:ext cx="1079501" cy="4547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lnSpc>
                  <a:spcPct val="75000"/>
                </a:lnSpc>
                <a:buClr>
                  <a:srgbClr val="000000"/>
                </a:buClr>
                <a:defRPr sz="1800" b="1" spc="-36"/>
              </a:lvl1pPr>
            </a:lstStyle>
            <a:p>
              <a:pPr defTabSz="1030332" hangingPunct="0"/>
              <a:r>
                <a:rPr kern="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rPr>
                <a:t>EXERCISE</a:t>
              </a:r>
            </a:p>
          </p:txBody>
        </p:sp>
      </p:grpSp>
      <p:sp>
        <p:nvSpPr>
          <p:cNvPr id="265" name="Shape 265"/>
          <p:cNvSpPr/>
          <p:nvPr/>
        </p:nvSpPr>
        <p:spPr>
          <a:xfrm flipV="1">
            <a:off x="2268143" y="1693871"/>
            <a:ext cx="1" cy="4160798"/>
          </a:xfrm>
          <a:prstGeom prst="line">
            <a:avLst/>
          </a:prstGeom>
          <a:ln w="12700">
            <a:solidFill>
              <a:srgbClr val="EAEAEA"/>
            </a:solidFill>
            <a:miter lim="400000"/>
          </a:ln>
        </p:spPr>
        <p:txBody>
          <a:bodyPr lIns="0" tIns="0" rIns="0" bIns="0"/>
          <a:lstStyle/>
          <a:p>
            <a:pPr defTabSz="360116" hangingPunct="0">
              <a:defRPr sz="1200">
                <a:solidFill>
                  <a:srgbClr val="000000"/>
                </a:solidFill>
                <a:uFillTx/>
              </a:defRPr>
            </a:pPr>
            <a:endParaRPr sz="1200" kern="0">
              <a:solidFill>
                <a:srgbClr val="000000"/>
              </a:solidFill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266" name="Shape 266"/>
          <p:cNvSpPr>
            <a:spLocks noGrp="1"/>
          </p:cNvSpPr>
          <p:nvPr>
            <p:ph type="body" sz="quarter" idx="13"/>
          </p:nvPr>
        </p:nvSpPr>
        <p:spPr>
          <a:xfrm>
            <a:off x="446484" y="691765"/>
            <a:ext cx="5429250" cy="405517"/>
          </a:xfrm>
          <a:prstGeom prst="rect">
            <a:avLst/>
          </a:prstGeom>
        </p:spPr>
        <p:txBody>
          <a:bodyPr anchor="t"/>
          <a:lstStyle>
            <a:lvl1pPr>
              <a:lnSpc>
                <a:spcPts val="2520"/>
              </a:lnSpc>
              <a:defRPr sz="2500" b="1" cap="all" spc="-5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1pPr>
          </a:lstStyle>
          <a:p>
            <a:r>
              <a:t>ACTIVITY</a:t>
            </a:r>
          </a:p>
        </p:txBody>
      </p:sp>
      <p:sp>
        <p:nvSpPr>
          <p:cNvPr id="267" name="Shape 267"/>
          <p:cNvSpPr>
            <a:spLocks noGrp="1"/>
          </p:cNvSpPr>
          <p:nvPr>
            <p:ph type="sldNum" sz="quarter" idx="2"/>
          </p:nvPr>
        </p:nvSpPr>
        <p:spPr>
          <a:xfrm>
            <a:off x="8447485" y="727810"/>
            <a:ext cx="391828" cy="333425"/>
          </a:xfrm>
          <a:prstGeom prst="rect">
            <a:avLst/>
          </a:prstGeom>
        </p:spPr>
        <p:txBody>
          <a:bodyPr lIns="0" tIns="0" rIns="0" bIns="0"/>
          <a:lstStyle>
            <a:lvl1pPr algn="l">
              <a:lnSpc>
                <a:spcPts val="2520"/>
              </a:lnSpc>
              <a:defRPr sz="2500" b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1pPr>
          </a:lstStyle>
          <a:p>
            <a:fld id="{86CB4B4D-7CA3-9044-876B-883B54F8677D}" type="slidenum">
              <a:rPr>
                <a:latin typeface="Helvetica"/>
                <a:ea typeface="Helvetica"/>
                <a:cs typeface="Helvetica"/>
              </a:rPr>
              <a:pPr/>
              <a:t>‹#›</a:t>
            </a:fld>
            <a:endParaRPr>
              <a:latin typeface="Helvetica"/>
              <a:ea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90050166"/>
      </p:ext>
    </p:extLst>
  </p:cSld>
  <p:clrMapOvr>
    <a:masterClrMapping/>
  </p:clrMapOvr>
  <p:transition xmlns:p14="http://schemas.microsoft.com/office/powerpoint/2010/main"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hapter">
    <p:bg>
      <p:bgPr>
        <a:solidFill>
          <a:srgbClr val="1EC9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/>
          <p:nvPr/>
        </p:nvSpPr>
        <p:spPr>
          <a:xfrm>
            <a:off x="446485" y="596348"/>
            <a:ext cx="8251031" cy="10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defTabSz="360116" hangingPunct="0">
              <a:defRPr sz="1200">
                <a:solidFill>
                  <a:srgbClr val="000000"/>
                </a:solidFill>
                <a:uFillTx/>
              </a:defRPr>
            </a:pPr>
            <a:endParaRPr sz="1200" kern="0">
              <a:solidFill>
                <a:srgbClr val="000000"/>
              </a:solidFill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24" name="Shape 24"/>
          <p:cNvSpPr/>
          <p:nvPr/>
        </p:nvSpPr>
        <p:spPr>
          <a:xfrm>
            <a:off x="446485" y="1144988"/>
            <a:ext cx="8251031" cy="10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defTabSz="360116" hangingPunct="0">
              <a:defRPr sz="1200">
                <a:solidFill>
                  <a:srgbClr val="000000"/>
                </a:solidFill>
                <a:uFillTx/>
              </a:defRPr>
            </a:pPr>
            <a:endParaRPr sz="1200" kern="0">
              <a:solidFill>
                <a:srgbClr val="000000"/>
              </a:solidFill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25" name="Shape 25"/>
          <p:cNvSpPr>
            <a:spLocks noGrp="1"/>
          </p:cNvSpPr>
          <p:nvPr>
            <p:ph type="body" sz="quarter" idx="13"/>
          </p:nvPr>
        </p:nvSpPr>
        <p:spPr>
          <a:xfrm>
            <a:off x="446484" y="691765"/>
            <a:ext cx="7143750" cy="405517"/>
          </a:xfrm>
          <a:prstGeom prst="rect">
            <a:avLst/>
          </a:prstGeom>
        </p:spPr>
        <p:txBody>
          <a:bodyPr anchor="t"/>
          <a:lstStyle>
            <a:lvl1pPr>
              <a:lnSpc>
                <a:spcPts val="2520"/>
              </a:lnSpc>
              <a:defRPr sz="2500" b="1" cap="all" spc="-50">
                <a:solidFill>
                  <a:srgbClr val="000000"/>
                </a:solidFill>
              </a:defRPr>
            </a:lvl1pPr>
          </a:lstStyle>
          <a:p>
            <a:r>
              <a:t>insert class title</a:t>
            </a:r>
          </a:p>
        </p:txBody>
      </p:sp>
      <p:sp>
        <p:nvSpPr>
          <p:cNvPr id="26" name="Shape 26"/>
          <p:cNvSpPr>
            <a:spLocks noGrp="1"/>
          </p:cNvSpPr>
          <p:nvPr>
            <p:ph type="body" sz="half" idx="14"/>
          </p:nvPr>
        </p:nvSpPr>
        <p:spPr>
          <a:xfrm>
            <a:off x="446485" y="1383527"/>
            <a:ext cx="8251031" cy="3277243"/>
          </a:xfrm>
          <a:prstGeom prst="rect">
            <a:avLst/>
          </a:prstGeom>
          <a:ln>
            <a:miter lim="400000"/>
          </a:ln>
        </p:spPr>
        <p:txBody>
          <a:bodyPr anchor="t">
            <a:spAutoFit/>
          </a:bodyPr>
          <a:lstStyle>
            <a:lvl1pPr defTabSz="1030332">
              <a:lnSpc>
                <a:spcPts val="8349"/>
              </a:lnSpc>
              <a:defRPr sz="9500" b="1" cap="all" spc="-188"/>
            </a:lvl1pPr>
          </a:lstStyle>
          <a:p>
            <a:r>
              <a:t>insert chapter title</a:t>
            </a:r>
          </a:p>
        </p:txBody>
      </p:sp>
      <p:sp>
        <p:nvSpPr>
          <p:cNvPr id="27" name="Shape 27"/>
          <p:cNvSpPr>
            <a:spLocks noGrp="1"/>
          </p:cNvSpPr>
          <p:nvPr>
            <p:ph type="sldNum" sz="quarter" idx="2"/>
          </p:nvPr>
        </p:nvSpPr>
        <p:spPr>
          <a:xfrm>
            <a:off x="8329565" y="727810"/>
            <a:ext cx="372592" cy="333425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2520"/>
              </a:lnSpc>
              <a:defRPr sz="2500" b="1" spc="-50"/>
            </a:lvl1pPr>
          </a:lstStyle>
          <a:p>
            <a:fld id="{86CB4B4D-7CA3-9044-876B-883B54F8677D}" type="slidenum">
              <a:rPr>
                <a:solidFill>
                  <a:srgbClr val="FFFFFF"/>
                </a:solidFill>
                <a:latin typeface="Helvetica"/>
                <a:ea typeface="Helvetica"/>
                <a:cs typeface="Helvetica"/>
              </a:rPr>
              <a:pPr/>
              <a:t>‹#›</a:t>
            </a:fld>
            <a:endParaRPr>
              <a:solidFill>
                <a:srgbClr val="FFFFFF"/>
              </a:solidFill>
              <a:latin typeface="Helvetica"/>
              <a:ea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392143842"/>
      </p:ext>
    </p:extLst>
  </p:cSld>
  <p:clrMapOvr>
    <a:masterClrMapping/>
  </p:clrMapOvr>
  <p:transition xmlns:p14="http://schemas.microsoft.com/office/powerpoint/2010/main"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ntent: Text, 1 Column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/>
          <p:nvPr/>
        </p:nvSpPr>
        <p:spPr>
          <a:xfrm>
            <a:off x="446485" y="596348"/>
            <a:ext cx="8251031" cy="10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defTabSz="360116" hangingPunct="0">
              <a:defRPr sz="1200">
                <a:solidFill>
                  <a:srgbClr val="000000"/>
                </a:solidFill>
                <a:uFillTx/>
              </a:defRPr>
            </a:pPr>
            <a:endParaRPr sz="1200" kern="0">
              <a:solidFill>
                <a:srgbClr val="000000"/>
              </a:solidFill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35" name="Shape 35"/>
          <p:cNvSpPr/>
          <p:nvPr/>
        </p:nvSpPr>
        <p:spPr>
          <a:xfrm>
            <a:off x="446485" y="1144988"/>
            <a:ext cx="8251031" cy="10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defTabSz="360116" hangingPunct="0">
              <a:defRPr sz="1200">
                <a:solidFill>
                  <a:srgbClr val="000000"/>
                </a:solidFill>
                <a:uFillTx/>
              </a:defRPr>
            </a:pPr>
            <a:endParaRPr sz="1200" kern="0">
              <a:solidFill>
                <a:srgbClr val="000000"/>
              </a:solidFill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36" name="Shape 36"/>
          <p:cNvSpPr>
            <a:spLocks noGrp="1"/>
          </p:cNvSpPr>
          <p:nvPr>
            <p:ph type="body" sz="quarter" idx="13"/>
          </p:nvPr>
        </p:nvSpPr>
        <p:spPr>
          <a:xfrm>
            <a:off x="446484" y="691765"/>
            <a:ext cx="5429250" cy="405517"/>
          </a:xfrm>
          <a:prstGeom prst="rect">
            <a:avLst/>
          </a:prstGeom>
        </p:spPr>
        <p:txBody>
          <a:bodyPr anchor="t"/>
          <a:lstStyle>
            <a:lvl1pPr>
              <a:lnSpc>
                <a:spcPts val="2520"/>
              </a:lnSpc>
              <a:defRPr sz="2500" b="1" cap="all" spc="-5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1pPr>
          </a:lstStyle>
          <a:p>
            <a:r>
              <a:t>insert chapter title</a:t>
            </a:r>
          </a:p>
        </p:txBody>
      </p:sp>
      <p:sp>
        <p:nvSpPr>
          <p:cNvPr id="37" name="Shape 37"/>
          <p:cNvSpPr>
            <a:spLocks noGrp="1"/>
          </p:cNvSpPr>
          <p:nvPr>
            <p:ph type="title"/>
          </p:nvPr>
        </p:nvSpPr>
        <p:spPr>
          <a:xfrm>
            <a:off x="446485" y="1383527"/>
            <a:ext cx="8251031" cy="667910"/>
          </a:xfrm>
          <a:prstGeom prst="rect">
            <a:avLst/>
          </a:prstGeom>
        </p:spPr>
        <p:txBody>
          <a:bodyPr/>
          <a:lstStyle>
            <a:lvl1pPr>
              <a:lnSpc>
                <a:spcPts val="3940"/>
              </a:lnSpc>
              <a:defRPr sz="4300" spc="-84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1pPr>
          </a:lstStyle>
          <a:p>
            <a:r>
              <a:t>Title Text</a:t>
            </a:r>
          </a:p>
        </p:txBody>
      </p:sp>
      <p:sp>
        <p:nvSpPr>
          <p:cNvPr id="38" name="Shape 38"/>
          <p:cNvSpPr>
            <a:spLocks noGrp="1"/>
          </p:cNvSpPr>
          <p:nvPr>
            <p:ph type="body" idx="1"/>
          </p:nvPr>
        </p:nvSpPr>
        <p:spPr>
          <a:xfrm>
            <a:off x="444415" y="2266124"/>
            <a:ext cx="8251032" cy="3578087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spcBef>
                <a:spcPts val="788"/>
              </a:spcBef>
              <a:defRPr sz="22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1pPr>
            <a:lvl2pPr marL="520168">
              <a:lnSpc>
                <a:spcPct val="100000"/>
              </a:lnSpc>
              <a:spcBef>
                <a:spcPts val="788"/>
              </a:spcBef>
              <a:defRPr sz="22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2pPr>
            <a:lvl3pPr marL="880284">
              <a:lnSpc>
                <a:spcPct val="100000"/>
              </a:lnSpc>
              <a:spcBef>
                <a:spcPts val="788"/>
              </a:spcBef>
              <a:defRPr sz="22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3pPr>
            <a:lvl4pPr marL="1240401">
              <a:lnSpc>
                <a:spcPct val="100000"/>
              </a:lnSpc>
              <a:spcBef>
                <a:spcPts val="788"/>
              </a:spcBef>
              <a:defRPr sz="22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4pPr>
            <a:lvl5pPr marL="1600517">
              <a:lnSpc>
                <a:spcPct val="100000"/>
              </a:lnSpc>
              <a:spcBef>
                <a:spcPts val="788"/>
              </a:spcBef>
              <a:defRPr sz="22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9" name="Shape 39"/>
          <p:cNvSpPr>
            <a:spLocks noGrp="1"/>
          </p:cNvSpPr>
          <p:nvPr>
            <p:ph type="sldNum" sz="quarter" idx="2"/>
          </p:nvPr>
        </p:nvSpPr>
        <p:spPr>
          <a:xfrm>
            <a:off x="8447485" y="727810"/>
            <a:ext cx="391828" cy="333425"/>
          </a:xfrm>
          <a:prstGeom prst="rect">
            <a:avLst/>
          </a:prstGeom>
        </p:spPr>
        <p:txBody>
          <a:bodyPr lIns="0" tIns="0" rIns="0" bIns="0"/>
          <a:lstStyle>
            <a:lvl1pPr algn="l">
              <a:lnSpc>
                <a:spcPts val="2520"/>
              </a:lnSpc>
              <a:defRPr sz="2500" b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1pPr>
          </a:lstStyle>
          <a:p>
            <a:fld id="{86CB4B4D-7CA3-9044-876B-883B54F8677D}" type="slidenum">
              <a:rPr>
                <a:latin typeface="Helvetica"/>
                <a:ea typeface="Helvetica"/>
                <a:cs typeface="Helvetica"/>
              </a:rPr>
              <a:pPr/>
              <a:t>‹#›</a:t>
            </a:fld>
            <a:endParaRPr>
              <a:latin typeface="Helvetica"/>
              <a:ea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085826934"/>
      </p:ext>
    </p:extLst>
  </p:cSld>
  <p:clrMapOvr>
    <a:masterClrMapping/>
  </p:clrMapOvr>
  <p:transition xmlns:p14="http://schemas.microsoft.com/office/powerpoint/2010/main"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ntent: Full Page Imag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/>
          <p:nvPr/>
        </p:nvSpPr>
        <p:spPr>
          <a:xfrm>
            <a:off x="446485" y="596348"/>
            <a:ext cx="8251031" cy="10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defTabSz="360116" hangingPunct="0">
              <a:defRPr sz="1200">
                <a:solidFill>
                  <a:srgbClr val="000000"/>
                </a:solidFill>
                <a:uFillTx/>
              </a:defRPr>
            </a:pPr>
            <a:endParaRPr sz="1200" kern="0">
              <a:solidFill>
                <a:srgbClr val="000000"/>
              </a:solidFill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47" name="Shape 47"/>
          <p:cNvSpPr/>
          <p:nvPr/>
        </p:nvSpPr>
        <p:spPr>
          <a:xfrm>
            <a:off x="446485" y="1144988"/>
            <a:ext cx="8251031" cy="10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defTabSz="360116" hangingPunct="0">
              <a:defRPr sz="1200">
                <a:solidFill>
                  <a:srgbClr val="000000"/>
                </a:solidFill>
                <a:uFillTx/>
              </a:defRPr>
            </a:pPr>
            <a:endParaRPr sz="1200" kern="0">
              <a:solidFill>
                <a:srgbClr val="000000"/>
              </a:solidFill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48" name="Shape 48"/>
          <p:cNvSpPr>
            <a:spLocks noGrp="1"/>
          </p:cNvSpPr>
          <p:nvPr>
            <p:ph idx="3"/>
          </p:nvPr>
        </p:nvSpPr>
        <p:spPr>
          <a:xfrm>
            <a:off x="223243" y="298174"/>
            <a:ext cx="8697516" cy="6261652"/>
          </a:xfrm>
          <a:prstGeom prst="rect">
            <a:avLst/>
          </a:prstGeom>
          <a:ln>
            <a:miter lim="400000"/>
          </a:ln>
        </p:spPr>
        <p:txBody>
          <a:bodyPr lIns="40013" tIns="40013" rIns="40013" bIns="40013" anchor="ctr"/>
          <a:lstStyle>
            <a:lvl1pPr defTabSz="1030652">
              <a:lnSpc>
                <a:spcPct val="100000"/>
              </a:lnSpc>
              <a:defRPr sz="2400"/>
            </a:lvl1pPr>
          </a:lstStyle>
          <a:p>
            <a:pPr defTabSz="1308100">
              <a:lnSpc>
                <a:spcPct val="100000"/>
              </a:lnSpc>
              <a:defRPr sz="2400"/>
            </a:pPr>
            <a:endParaRPr/>
          </a:p>
        </p:txBody>
      </p:sp>
      <p:sp>
        <p:nvSpPr>
          <p:cNvPr id="49" name="Shape 49"/>
          <p:cNvSpPr>
            <a:spLocks noGrp="1"/>
          </p:cNvSpPr>
          <p:nvPr>
            <p:ph type="body" sz="quarter" idx="13"/>
          </p:nvPr>
        </p:nvSpPr>
        <p:spPr>
          <a:xfrm>
            <a:off x="446484" y="691765"/>
            <a:ext cx="5429250" cy="405517"/>
          </a:xfrm>
          <a:prstGeom prst="rect">
            <a:avLst/>
          </a:prstGeom>
        </p:spPr>
        <p:txBody>
          <a:bodyPr anchor="t"/>
          <a:lstStyle>
            <a:lvl1pPr>
              <a:lnSpc>
                <a:spcPts val="2520"/>
              </a:lnSpc>
              <a:defRPr sz="2500" b="1" cap="all" spc="-5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1pPr>
          </a:lstStyle>
          <a:p>
            <a:r>
              <a:t>insert chapter title</a:t>
            </a:r>
          </a:p>
        </p:txBody>
      </p:sp>
      <p:sp>
        <p:nvSpPr>
          <p:cNvPr id="50" name="Shape 50"/>
          <p:cNvSpPr>
            <a:spLocks noGrp="1"/>
          </p:cNvSpPr>
          <p:nvPr>
            <p:ph type="title"/>
          </p:nvPr>
        </p:nvSpPr>
        <p:spPr>
          <a:xfrm>
            <a:off x="446485" y="1383529"/>
            <a:ext cx="8251031" cy="1407381"/>
          </a:xfrm>
          <a:prstGeom prst="rect">
            <a:avLst/>
          </a:prstGeom>
        </p:spPr>
        <p:txBody>
          <a:bodyPr/>
          <a:lstStyle>
            <a:lvl1pPr>
              <a:lnSpc>
                <a:spcPts val="3940"/>
              </a:lnSpc>
              <a:defRPr sz="4300" spc="-84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1pPr>
          </a:lstStyle>
          <a:p>
            <a:r>
              <a:t>Title Text</a:t>
            </a:r>
          </a:p>
        </p:txBody>
      </p:sp>
      <p:sp>
        <p:nvSpPr>
          <p:cNvPr id="51" name="Shape 51"/>
          <p:cNvSpPr>
            <a:spLocks noGrp="1"/>
          </p:cNvSpPr>
          <p:nvPr>
            <p:ph type="sldNum" sz="quarter" idx="2"/>
          </p:nvPr>
        </p:nvSpPr>
        <p:spPr>
          <a:xfrm>
            <a:off x="8447485" y="727810"/>
            <a:ext cx="391828" cy="333425"/>
          </a:xfrm>
          <a:prstGeom prst="rect">
            <a:avLst/>
          </a:prstGeom>
        </p:spPr>
        <p:txBody>
          <a:bodyPr lIns="0" tIns="0" rIns="0" bIns="0"/>
          <a:lstStyle>
            <a:lvl1pPr algn="l">
              <a:lnSpc>
                <a:spcPts val="2520"/>
              </a:lnSpc>
              <a:defRPr sz="2500" b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1pPr>
          </a:lstStyle>
          <a:p>
            <a:fld id="{86CB4B4D-7CA3-9044-876B-883B54F8677D}" type="slidenum">
              <a:rPr>
                <a:latin typeface="Helvetica"/>
                <a:ea typeface="Helvetica"/>
                <a:cs typeface="Helvetica"/>
              </a:rPr>
              <a:pPr/>
              <a:t>‹#›</a:t>
            </a:fld>
            <a:endParaRPr>
              <a:latin typeface="Helvetica"/>
              <a:ea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508713176"/>
      </p:ext>
    </p:extLst>
  </p:cSld>
  <p:clrMapOvr>
    <a:masterClrMapping/>
  </p:clrMapOvr>
  <p:transition xmlns:p14="http://schemas.microsoft.com/office/powerpoint/2010/main"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Exercis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/>
          <p:nvPr/>
        </p:nvSpPr>
        <p:spPr>
          <a:xfrm>
            <a:off x="446485" y="596348"/>
            <a:ext cx="8251031" cy="10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defTabSz="360116" hangingPunct="0">
              <a:defRPr sz="1200">
                <a:solidFill>
                  <a:srgbClr val="000000"/>
                </a:solidFill>
                <a:uFillTx/>
              </a:defRPr>
            </a:pPr>
            <a:endParaRPr sz="1200" kern="0">
              <a:solidFill>
                <a:srgbClr val="000000"/>
              </a:solidFill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59" name="Shape 59"/>
          <p:cNvSpPr/>
          <p:nvPr/>
        </p:nvSpPr>
        <p:spPr>
          <a:xfrm>
            <a:off x="446485" y="1144988"/>
            <a:ext cx="8251031" cy="10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defTabSz="360116" hangingPunct="0">
              <a:defRPr sz="1200">
                <a:solidFill>
                  <a:srgbClr val="000000"/>
                </a:solidFill>
                <a:uFillTx/>
              </a:defRPr>
            </a:pPr>
            <a:endParaRPr sz="1200" kern="0">
              <a:solidFill>
                <a:srgbClr val="000000"/>
              </a:solidFill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60" name="Shape 60"/>
          <p:cNvSpPr/>
          <p:nvPr/>
        </p:nvSpPr>
        <p:spPr>
          <a:xfrm flipV="1">
            <a:off x="446484" y="2611731"/>
            <a:ext cx="2626190" cy="272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defTabSz="360116" hangingPunct="0">
              <a:defRPr sz="1200">
                <a:solidFill>
                  <a:srgbClr val="000000"/>
                </a:solidFill>
                <a:uFillTx/>
              </a:defRPr>
            </a:pPr>
            <a:endParaRPr sz="1200" kern="0">
              <a:solidFill>
                <a:srgbClr val="000000"/>
              </a:solidFill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61" name="Shape 61"/>
          <p:cNvSpPr/>
          <p:nvPr/>
        </p:nvSpPr>
        <p:spPr>
          <a:xfrm flipV="1">
            <a:off x="3250406" y="2611858"/>
            <a:ext cx="5444083" cy="149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defTabSz="360116" hangingPunct="0">
              <a:defRPr sz="1200">
                <a:solidFill>
                  <a:srgbClr val="000000"/>
                </a:solidFill>
                <a:uFillTx/>
              </a:defRPr>
            </a:pPr>
            <a:endParaRPr sz="1200" kern="0">
              <a:solidFill>
                <a:srgbClr val="000000"/>
              </a:solidFill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62" name="Shape 62"/>
          <p:cNvSpPr/>
          <p:nvPr/>
        </p:nvSpPr>
        <p:spPr>
          <a:xfrm flipV="1">
            <a:off x="446484" y="5402639"/>
            <a:ext cx="2626190" cy="272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defTabSz="360116" hangingPunct="0">
              <a:defRPr sz="1200">
                <a:solidFill>
                  <a:srgbClr val="000000"/>
                </a:solidFill>
                <a:uFillTx/>
              </a:defRPr>
            </a:pPr>
            <a:endParaRPr sz="1200" kern="0">
              <a:solidFill>
                <a:srgbClr val="000000"/>
              </a:solidFill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63" name="Shape 63"/>
          <p:cNvSpPr/>
          <p:nvPr/>
        </p:nvSpPr>
        <p:spPr>
          <a:xfrm>
            <a:off x="3259336" y="5402914"/>
            <a:ext cx="5436428" cy="16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defTabSz="360116" hangingPunct="0">
              <a:defRPr sz="1200">
                <a:solidFill>
                  <a:srgbClr val="000000"/>
                </a:solidFill>
                <a:uFillTx/>
              </a:defRPr>
            </a:pPr>
            <a:endParaRPr sz="1200" kern="0">
              <a:solidFill>
                <a:srgbClr val="000000"/>
              </a:solidFill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64" name="Shape 64"/>
          <p:cNvSpPr/>
          <p:nvPr/>
        </p:nvSpPr>
        <p:spPr>
          <a:xfrm>
            <a:off x="446484" y="2242268"/>
            <a:ext cx="2625328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buFont typeface="Lucida Grande"/>
              <a:defRPr sz="2000" b="1" cap="all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1pPr>
          </a:lstStyle>
          <a:p>
            <a:pPr defTabSz="1030332" hangingPunct="0"/>
            <a:r>
              <a:rPr kern="0">
                <a:latin typeface="Helvetica"/>
                <a:ea typeface="Helvetica"/>
                <a:cs typeface="Helvetica"/>
                <a:sym typeface="Helvetica"/>
              </a:rPr>
              <a:t>key objective(s)</a:t>
            </a:r>
          </a:p>
        </p:txBody>
      </p:sp>
      <p:sp>
        <p:nvSpPr>
          <p:cNvPr id="65" name="Shape 65"/>
          <p:cNvSpPr/>
          <p:nvPr/>
        </p:nvSpPr>
        <p:spPr>
          <a:xfrm>
            <a:off x="3259336" y="2242268"/>
            <a:ext cx="2625328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buFont typeface="Lucida Grande"/>
              <a:defRPr sz="2000" b="1" cap="all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1pPr>
          </a:lstStyle>
          <a:p>
            <a:pPr defTabSz="1030332" hangingPunct="0"/>
            <a:r>
              <a:rPr kern="0">
                <a:latin typeface="Helvetica"/>
                <a:ea typeface="Helvetica"/>
                <a:cs typeface="Helvetica"/>
                <a:sym typeface="Helvetica"/>
              </a:rPr>
              <a:t>agenda</a:t>
            </a:r>
          </a:p>
        </p:txBody>
      </p:sp>
      <p:sp>
        <p:nvSpPr>
          <p:cNvPr id="66" name="Shape 66"/>
          <p:cNvSpPr/>
          <p:nvPr/>
        </p:nvSpPr>
        <p:spPr>
          <a:xfrm>
            <a:off x="3259338" y="5033178"/>
            <a:ext cx="5447109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buFont typeface="Lucida Grande"/>
              <a:defRPr sz="2000" b="1" cap="all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1pPr>
          </a:lstStyle>
          <a:p>
            <a:pPr defTabSz="1030332" hangingPunct="0"/>
            <a:r>
              <a:rPr kern="0">
                <a:latin typeface="Helvetica"/>
                <a:ea typeface="Helvetica"/>
                <a:cs typeface="Helvetica"/>
                <a:sym typeface="Helvetica"/>
              </a:rPr>
              <a:t>resources</a:t>
            </a:r>
          </a:p>
        </p:txBody>
      </p:sp>
      <p:sp>
        <p:nvSpPr>
          <p:cNvPr id="67" name="Shape 67"/>
          <p:cNvSpPr/>
          <p:nvPr/>
        </p:nvSpPr>
        <p:spPr>
          <a:xfrm>
            <a:off x="446484" y="5033178"/>
            <a:ext cx="2625328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buFont typeface="Lucida Grande"/>
              <a:defRPr sz="2000" b="1" cap="all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1pPr>
          </a:lstStyle>
          <a:p>
            <a:pPr defTabSz="1030332" hangingPunct="0"/>
            <a:r>
              <a:rPr kern="0">
                <a:latin typeface="Helvetica"/>
                <a:ea typeface="Helvetica"/>
                <a:cs typeface="Helvetica"/>
                <a:sym typeface="Helvetica"/>
              </a:rPr>
              <a:t>deliverable</a:t>
            </a:r>
          </a:p>
        </p:txBody>
      </p:sp>
      <p:sp>
        <p:nvSpPr>
          <p:cNvPr id="68" name="Shape 68"/>
          <p:cNvSpPr>
            <a:spLocks noGrp="1"/>
          </p:cNvSpPr>
          <p:nvPr>
            <p:ph type="body" sz="quarter" idx="13"/>
          </p:nvPr>
        </p:nvSpPr>
        <p:spPr>
          <a:xfrm>
            <a:off x="446484" y="691765"/>
            <a:ext cx="5429250" cy="405517"/>
          </a:xfrm>
          <a:prstGeom prst="rect">
            <a:avLst/>
          </a:prstGeom>
        </p:spPr>
        <p:txBody>
          <a:bodyPr anchor="t"/>
          <a:lstStyle>
            <a:lvl1pPr>
              <a:lnSpc>
                <a:spcPts val="2520"/>
              </a:lnSpc>
              <a:defRPr sz="2500" b="1" cap="all" spc="-5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1pPr>
          </a:lstStyle>
          <a:p>
            <a:r>
              <a:t>Exercise</a:t>
            </a:r>
          </a:p>
        </p:txBody>
      </p:sp>
      <p:sp>
        <p:nvSpPr>
          <p:cNvPr id="69" name="Shape 69"/>
          <p:cNvSpPr>
            <a:spLocks noGrp="1"/>
          </p:cNvSpPr>
          <p:nvPr>
            <p:ph type="body" sz="quarter" idx="14"/>
          </p:nvPr>
        </p:nvSpPr>
        <p:spPr>
          <a:xfrm>
            <a:off x="446484" y="2790910"/>
            <a:ext cx="2625328" cy="492443"/>
          </a:xfrm>
          <a:prstGeom prst="rect">
            <a:avLst/>
          </a:prstGeom>
          <a:ln>
            <a:miter lim="400000"/>
          </a:ln>
        </p:spPr>
        <p:txBody>
          <a:bodyPr anchor="t">
            <a:spAutoFit/>
          </a:bodyPr>
          <a:lstStyle>
            <a:lvl1pPr defTabSz="1030332">
              <a:lnSpc>
                <a:spcPct val="100000"/>
              </a:lnSpc>
              <a:spcBef>
                <a:spcPts val="788"/>
              </a:spcBef>
              <a:buFont typeface="Lucida Grande"/>
              <a:defRPr sz="16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1pPr>
          </a:lstStyle>
          <a:p>
            <a:r>
              <a:t>Insert learning/exercise objectives</a:t>
            </a:r>
          </a:p>
        </p:txBody>
      </p:sp>
      <p:sp>
        <p:nvSpPr>
          <p:cNvPr id="70" name="Shape 70"/>
          <p:cNvSpPr>
            <a:spLocks noGrp="1"/>
          </p:cNvSpPr>
          <p:nvPr>
            <p:ph type="body" sz="quarter" idx="15"/>
          </p:nvPr>
        </p:nvSpPr>
        <p:spPr>
          <a:xfrm>
            <a:off x="3259337" y="2790910"/>
            <a:ext cx="776883" cy="246221"/>
          </a:xfrm>
          <a:prstGeom prst="rect">
            <a:avLst/>
          </a:prstGeom>
          <a:ln>
            <a:miter lim="400000"/>
          </a:ln>
        </p:spPr>
        <p:txBody>
          <a:bodyPr anchor="t">
            <a:spAutoFit/>
          </a:bodyPr>
          <a:lstStyle>
            <a:lvl1pPr defTabSz="1030332">
              <a:lnSpc>
                <a:spcPct val="100000"/>
              </a:lnSpc>
              <a:spcBef>
                <a:spcPts val="788"/>
              </a:spcBef>
              <a:buFont typeface="Lucida Grande"/>
              <a:defRPr sz="1600"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1pPr>
          </a:lstStyle>
          <a:p>
            <a:r>
              <a:t>Time</a:t>
            </a:r>
          </a:p>
        </p:txBody>
      </p:sp>
      <p:sp>
        <p:nvSpPr>
          <p:cNvPr id="71" name="Shape 71"/>
          <p:cNvSpPr>
            <a:spLocks noGrp="1"/>
          </p:cNvSpPr>
          <p:nvPr>
            <p:ph type="body" sz="quarter" idx="16"/>
          </p:nvPr>
        </p:nvSpPr>
        <p:spPr>
          <a:xfrm>
            <a:off x="4339829" y="2790910"/>
            <a:ext cx="4357688" cy="246221"/>
          </a:xfrm>
          <a:prstGeom prst="rect">
            <a:avLst/>
          </a:prstGeom>
          <a:ln>
            <a:miter lim="400000"/>
          </a:ln>
        </p:spPr>
        <p:txBody>
          <a:bodyPr anchor="t">
            <a:spAutoFit/>
          </a:bodyPr>
          <a:lstStyle>
            <a:lvl1pPr marL="200065" indent="-200065" defTabSz="1030332">
              <a:lnSpc>
                <a:spcPct val="100000"/>
              </a:lnSpc>
              <a:spcBef>
                <a:spcPts val="788"/>
              </a:spcBef>
              <a:buSzPct val="100000"/>
              <a:buAutoNum type="arabicPeriod"/>
              <a:defRPr sz="16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1pPr>
          </a:lstStyle>
          <a:p>
            <a:r>
              <a:t>Insert key steps</a:t>
            </a:r>
          </a:p>
        </p:txBody>
      </p:sp>
      <p:sp>
        <p:nvSpPr>
          <p:cNvPr id="72" name="Shape 72"/>
          <p:cNvSpPr>
            <a:spLocks noGrp="1"/>
          </p:cNvSpPr>
          <p:nvPr>
            <p:ph type="body" sz="quarter" idx="17"/>
          </p:nvPr>
        </p:nvSpPr>
        <p:spPr>
          <a:xfrm>
            <a:off x="446484" y="5581818"/>
            <a:ext cx="2625328" cy="246221"/>
          </a:xfrm>
          <a:prstGeom prst="rect">
            <a:avLst/>
          </a:prstGeom>
          <a:ln>
            <a:miter lim="400000"/>
          </a:ln>
        </p:spPr>
        <p:txBody>
          <a:bodyPr anchor="t">
            <a:spAutoFit/>
          </a:bodyPr>
          <a:lstStyle>
            <a:lvl1pPr defTabSz="1030332">
              <a:lnSpc>
                <a:spcPct val="100000"/>
              </a:lnSpc>
              <a:spcBef>
                <a:spcPts val="788"/>
              </a:spcBef>
              <a:buFont typeface="Lucida Grande"/>
              <a:defRPr sz="16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1pPr>
          </a:lstStyle>
          <a:p>
            <a:r>
              <a:t>Insert deliverable/outcome</a:t>
            </a:r>
          </a:p>
        </p:txBody>
      </p:sp>
      <p:sp>
        <p:nvSpPr>
          <p:cNvPr id="73" name="Shape 73"/>
          <p:cNvSpPr>
            <a:spLocks noGrp="1"/>
          </p:cNvSpPr>
          <p:nvPr>
            <p:ph type="body" sz="quarter" idx="18"/>
          </p:nvPr>
        </p:nvSpPr>
        <p:spPr>
          <a:xfrm>
            <a:off x="3259338" y="5581818"/>
            <a:ext cx="5447109" cy="246221"/>
          </a:xfrm>
          <a:prstGeom prst="rect">
            <a:avLst/>
          </a:prstGeom>
          <a:ln>
            <a:miter lim="400000"/>
          </a:ln>
        </p:spPr>
        <p:txBody>
          <a:bodyPr anchor="t">
            <a:spAutoFit/>
          </a:bodyPr>
          <a:lstStyle>
            <a:lvl1pPr defTabSz="1030332">
              <a:lnSpc>
                <a:spcPct val="100000"/>
              </a:lnSpc>
              <a:spcBef>
                <a:spcPts val="788"/>
              </a:spcBef>
              <a:buFont typeface="Lucida Grande"/>
              <a:defRPr sz="16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1pPr>
          </a:lstStyle>
          <a:p>
            <a:r>
              <a:t>List resources required / used</a:t>
            </a:r>
          </a:p>
        </p:txBody>
      </p:sp>
      <p:sp>
        <p:nvSpPr>
          <p:cNvPr id="74" name="Shape 74"/>
          <p:cNvSpPr>
            <a:spLocks noGrp="1"/>
          </p:cNvSpPr>
          <p:nvPr>
            <p:ph type="sldNum" sz="quarter" idx="2"/>
          </p:nvPr>
        </p:nvSpPr>
        <p:spPr>
          <a:xfrm>
            <a:off x="8447485" y="727810"/>
            <a:ext cx="372592" cy="333425"/>
          </a:xfrm>
          <a:prstGeom prst="rect">
            <a:avLst/>
          </a:prstGeom>
        </p:spPr>
        <p:txBody>
          <a:bodyPr lIns="0" tIns="0" rIns="0" bIns="0"/>
          <a:lstStyle>
            <a:lvl1pPr algn="l">
              <a:lnSpc>
                <a:spcPts val="2520"/>
              </a:lnSpc>
              <a:defRPr sz="2500" b="1" spc="-5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1pPr>
          </a:lstStyle>
          <a:p>
            <a:fld id="{86CB4B4D-7CA3-9044-876B-883B54F8677D}" type="slidenum">
              <a:rPr>
                <a:latin typeface="Helvetica"/>
                <a:ea typeface="Helvetica"/>
                <a:cs typeface="Helvetica"/>
              </a:rPr>
              <a:pPr/>
              <a:t>‹#›</a:t>
            </a:fld>
            <a:endParaRPr>
              <a:latin typeface="Helvetica"/>
              <a:ea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026548509"/>
      </p:ext>
    </p:extLst>
  </p:cSld>
  <p:clrMapOvr>
    <a:masterClrMapping/>
  </p:clrMapOvr>
  <p:transition xmlns:p14="http://schemas.microsoft.com/office/powerpoint/2010/main"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ase Study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/>
          <p:nvPr/>
        </p:nvSpPr>
        <p:spPr>
          <a:xfrm>
            <a:off x="446485" y="596348"/>
            <a:ext cx="8251031" cy="10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defTabSz="360116" hangingPunct="0">
              <a:defRPr sz="1200">
                <a:solidFill>
                  <a:srgbClr val="000000"/>
                </a:solidFill>
                <a:uFillTx/>
              </a:defRPr>
            </a:pPr>
            <a:endParaRPr sz="1200" kern="0">
              <a:solidFill>
                <a:srgbClr val="000000"/>
              </a:solidFill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82" name="Shape 82"/>
          <p:cNvSpPr/>
          <p:nvPr/>
        </p:nvSpPr>
        <p:spPr>
          <a:xfrm>
            <a:off x="446485" y="1144988"/>
            <a:ext cx="8251031" cy="10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defTabSz="360116" hangingPunct="0">
              <a:defRPr sz="1200">
                <a:solidFill>
                  <a:srgbClr val="000000"/>
                </a:solidFill>
                <a:uFillTx/>
              </a:defRPr>
            </a:pPr>
            <a:endParaRPr sz="1200" kern="0">
              <a:solidFill>
                <a:srgbClr val="000000"/>
              </a:solidFill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83" name="Shape 83"/>
          <p:cNvSpPr/>
          <p:nvPr/>
        </p:nvSpPr>
        <p:spPr>
          <a:xfrm flipV="1">
            <a:off x="6063258" y="2611731"/>
            <a:ext cx="2626190" cy="272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defTabSz="360116" hangingPunct="0">
              <a:defRPr sz="1200">
                <a:solidFill>
                  <a:srgbClr val="000000"/>
                </a:solidFill>
                <a:uFillTx/>
              </a:defRPr>
            </a:pPr>
            <a:endParaRPr sz="1200" kern="0">
              <a:solidFill>
                <a:srgbClr val="000000"/>
              </a:solidFill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84" name="Shape 84"/>
          <p:cNvSpPr/>
          <p:nvPr/>
        </p:nvSpPr>
        <p:spPr>
          <a:xfrm flipV="1">
            <a:off x="446484" y="2611858"/>
            <a:ext cx="5444083" cy="149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defTabSz="360116" hangingPunct="0">
              <a:defRPr sz="1200">
                <a:solidFill>
                  <a:srgbClr val="000000"/>
                </a:solidFill>
                <a:uFillTx/>
              </a:defRPr>
            </a:pPr>
            <a:endParaRPr sz="1200" kern="0">
              <a:solidFill>
                <a:srgbClr val="000000"/>
              </a:solidFill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85" name="Shape 85"/>
          <p:cNvSpPr/>
          <p:nvPr/>
        </p:nvSpPr>
        <p:spPr>
          <a:xfrm>
            <a:off x="446484" y="2242268"/>
            <a:ext cx="2625328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buFont typeface="Lucida Grande"/>
              <a:defRPr sz="2000" b="1" cap="all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1pPr>
          </a:lstStyle>
          <a:p>
            <a:pPr defTabSz="1030332" hangingPunct="0"/>
            <a:r>
              <a:rPr kern="0">
                <a:latin typeface="Helvetica"/>
                <a:ea typeface="Helvetica"/>
                <a:cs typeface="Helvetica"/>
                <a:sym typeface="Helvetica"/>
              </a:rPr>
              <a:t>summary</a:t>
            </a:r>
          </a:p>
        </p:txBody>
      </p:sp>
      <p:sp>
        <p:nvSpPr>
          <p:cNvPr id="86" name="Shape 86"/>
          <p:cNvSpPr/>
          <p:nvPr/>
        </p:nvSpPr>
        <p:spPr>
          <a:xfrm>
            <a:off x="6072188" y="2242270"/>
            <a:ext cx="2625328" cy="6155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buFont typeface="Lucida Grande"/>
              <a:defRPr sz="2000" b="1" cap="all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1pPr>
          </a:lstStyle>
          <a:p>
            <a:pPr defTabSz="1030332" hangingPunct="0"/>
            <a:r>
              <a:rPr kern="0">
                <a:latin typeface="Helvetica"/>
                <a:ea typeface="Helvetica"/>
                <a:cs typeface="Helvetica"/>
                <a:sym typeface="Helvetica"/>
              </a:rPr>
              <a:t>key challenge / question</a:t>
            </a:r>
          </a:p>
        </p:txBody>
      </p:sp>
      <p:sp>
        <p:nvSpPr>
          <p:cNvPr id="87" name="Shape 87"/>
          <p:cNvSpPr>
            <a:spLocks noGrp="1"/>
          </p:cNvSpPr>
          <p:nvPr>
            <p:ph type="body" sz="quarter" idx="13"/>
          </p:nvPr>
        </p:nvSpPr>
        <p:spPr>
          <a:xfrm>
            <a:off x="446484" y="691765"/>
            <a:ext cx="5429250" cy="405517"/>
          </a:xfrm>
          <a:prstGeom prst="rect">
            <a:avLst/>
          </a:prstGeom>
        </p:spPr>
        <p:txBody>
          <a:bodyPr anchor="t"/>
          <a:lstStyle>
            <a:lvl1pPr>
              <a:lnSpc>
                <a:spcPts val="2520"/>
              </a:lnSpc>
              <a:defRPr sz="2500" b="1" cap="all" spc="-5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1pPr>
          </a:lstStyle>
          <a:p>
            <a:r>
              <a:t>Case study</a:t>
            </a:r>
          </a:p>
        </p:txBody>
      </p:sp>
      <p:sp>
        <p:nvSpPr>
          <p:cNvPr id="88" name="Shape 88"/>
          <p:cNvSpPr>
            <a:spLocks noGrp="1"/>
          </p:cNvSpPr>
          <p:nvPr>
            <p:ph type="body" sz="quarter" idx="14"/>
          </p:nvPr>
        </p:nvSpPr>
        <p:spPr>
          <a:xfrm>
            <a:off x="6072188" y="2790908"/>
            <a:ext cx="2625328" cy="738664"/>
          </a:xfrm>
          <a:prstGeom prst="rect">
            <a:avLst/>
          </a:prstGeom>
          <a:ln>
            <a:miter lim="400000"/>
          </a:ln>
        </p:spPr>
        <p:txBody>
          <a:bodyPr anchor="t">
            <a:spAutoFit/>
          </a:bodyPr>
          <a:lstStyle>
            <a:lvl1pPr defTabSz="1030332">
              <a:lnSpc>
                <a:spcPct val="100000"/>
              </a:lnSpc>
              <a:spcBef>
                <a:spcPts val="788"/>
              </a:spcBef>
              <a:buFont typeface="Lucida Grande"/>
              <a:defRPr sz="16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1pPr>
          </a:lstStyle>
          <a:p>
            <a:r>
              <a:t>Insert problem or challenge faced and key case questions</a:t>
            </a:r>
          </a:p>
        </p:txBody>
      </p:sp>
      <p:sp>
        <p:nvSpPr>
          <p:cNvPr id="89" name="Shape 89"/>
          <p:cNvSpPr>
            <a:spLocks noGrp="1"/>
          </p:cNvSpPr>
          <p:nvPr>
            <p:ph type="body" sz="quarter" idx="15"/>
          </p:nvPr>
        </p:nvSpPr>
        <p:spPr>
          <a:xfrm>
            <a:off x="446484" y="2790910"/>
            <a:ext cx="5429250" cy="492443"/>
          </a:xfrm>
          <a:prstGeom prst="rect">
            <a:avLst/>
          </a:prstGeom>
          <a:ln>
            <a:miter lim="400000"/>
          </a:ln>
        </p:spPr>
        <p:txBody>
          <a:bodyPr anchor="t">
            <a:spAutoFit/>
          </a:bodyPr>
          <a:lstStyle>
            <a:lvl1pPr defTabSz="1030332">
              <a:lnSpc>
                <a:spcPct val="100000"/>
              </a:lnSpc>
              <a:spcBef>
                <a:spcPts val="788"/>
              </a:spcBef>
              <a:defRPr sz="16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1pPr>
          </a:lstStyle>
          <a:p>
            <a:r>
              <a:t>Insert context and background including relevant data/evidence</a:t>
            </a:r>
          </a:p>
        </p:txBody>
      </p:sp>
      <p:sp>
        <p:nvSpPr>
          <p:cNvPr id="90" name="Shape 90"/>
          <p:cNvSpPr>
            <a:spLocks noGrp="1"/>
          </p:cNvSpPr>
          <p:nvPr>
            <p:ph type="body" sz="quarter" idx="16"/>
          </p:nvPr>
        </p:nvSpPr>
        <p:spPr>
          <a:xfrm>
            <a:off x="446485" y="1383529"/>
            <a:ext cx="8251031" cy="679837"/>
          </a:xfrm>
          <a:prstGeom prst="rect">
            <a:avLst/>
          </a:prstGeom>
        </p:spPr>
        <p:txBody>
          <a:bodyPr anchor="t"/>
          <a:lstStyle>
            <a:lvl1pPr>
              <a:lnSpc>
                <a:spcPts val="3940"/>
              </a:lnSpc>
              <a:defRPr sz="4300" b="1" cap="all" spc="-84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1pPr>
          </a:lstStyle>
          <a:p>
            <a:r>
              <a:t>insert company name</a:t>
            </a:r>
          </a:p>
        </p:txBody>
      </p:sp>
      <p:sp>
        <p:nvSpPr>
          <p:cNvPr id="91" name="Shape 91"/>
          <p:cNvSpPr>
            <a:spLocks noGrp="1"/>
          </p:cNvSpPr>
          <p:nvPr>
            <p:ph type="sldNum" sz="quarter" idx="2"/>
          </p:nvPr>
        </p:nvSpPr>
        <p:spPr>
          <a:xfrm>
            <a:off x="8447485" y="727810"/>
            <a:ext cx="372592" cy="333425"/>
          </a:xfrm>
          <a:prstGeom prst="rect">
            <a:avLst/>
          </a:prstGeom>
        </p:spPr>
        <p:txBody>
          <a:bodyPr lIns="0" tIns="0" rIns="0" bIns="0"/>
          <a:lstStyle>
            <a:lvl1pPr algn="l">
              <a:lnSpc>
                <a:spcPts val="2520"/>
              </a:lnSpc>
              <a:defRPr sz="2500" b="1" spc="-5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1pPr>
          </a:lstStyle>
          <a:p>
            <a:fld id="{86CB4B4D-7CA3-9044-876B-883B54F8677D}" type="slidenum">
              <a:rPr>
                <a:latin typeface="Helvetica"/>
                <a:ea typeface="Helvetica"/>
                <a:cs typeface="Helvetica"/>
              </a:rPr>
              <a:pPr/>
              <a:t>‹#›</a:t>
            </a:fld>
            <a:endParaRPr>
              <a:latin typeface="Helvetica"/>
              <a:ea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859414679"/>
      </p:ext>
    </p:extLst>
  </p:cSld>
  <p:clrMapOvr>
    <a:masterClrMapping/>
  </p:clrMapOvr>
  <p:transition xmlns:p14="http://schemas.microsoft.com/office/powerpoint/2010/main"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ntent: IMAC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IMAC_BW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30651" y="1460658"/>
            <a:ext cx="4472849" cy="4842345"/>
          </a:xfrm>
          <a:prstGeom prst="rect">
            <a:avLst/>
          </a:prstGeom>
          <a:ln w="12700">
            <a:miter lim="400000"/>
          </a:ln>
        </p:spPr>
      </p:pic>
      <p:sp>
        <p:nvSpPr>
          <p:cNvPr id="99" name="Shape 99"/>
          <p:cNvSpPr/>
          <p:nvPr/>
        </p:nvSpPr>
        <p:spPr>
          <a:xfrm>
            <a:off x="446485" y="596348"/>
            <a:ext cx="8251031" cy="10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defTabSz="360116" hangingPunct="0">
              <a:defRPr sz="1200">
                <a:solidFill>
                  <a:srgbClr val="000000"/>
                </a:solidFill>
                <a:uFillTx/>
              </a:defRPr>
            </a:pPr>
            <a:endParaRPr sz="1200" kern="0">
              <a:solidFill>
                <a:srgbClr val="000000"/>
              </a:solidFill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100" name="Shape 100"/>
          <p:cNvSpPr/>
          <p:nvPr/>
        </p:nvSpPr>
        <p:spPr>
          <a:xfrm>
            <a:off x="446485" y="1144988"/>
            <a:ext cx="8251031" cy="10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defTabSz="360116" hangingPunct="0">
              <a:defRPr sz="1200">
                <a:solidFill>
                  <a:srgbClr val="000000"/>
                </a:solidFill>
                <a:uFillTx/>
              </a:defRPr>
            </a:pPr>
            <a:endParaRPr sz="1200" kern="0">
              <a:solidFill>
                <a:srgbClr val="000000"/>
              </a:solidFill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101" name="Shape 101"/>
          <p:cNvSpPr>
            <a:spLocks noGrp="1"/>
          </p:cNvSpPr>
          <p:nvPr>
            <p:ph sz="half" idx="3"/>
          </p:nvPr>
        </p:nvSpPr>
        <p:spPr>
          <a:xfrm>
            <a:off x="2536033" y="1693628"/>
            <a:ext cx="4098727" cy="3089082"/>
          </a:xfrm>
          <a:prstGeom prst="rect">
            <a:avLst/>
          </a:prstGeom>
          <a:ln>
            <a:miter lim="400000"/>
          </a:ln>
        </p:spPr>
        <p:txBody>
          <a:bodyPr lIns="40013" tIns="40013" rIns="40013" bIns="40013" anchor="ctr"/>
          <a:lstStyle>
            <a:lvl1pPr defTabSz="1030652">
              <a:lnSpc>
                <a:spcPct val="100000"/>
              </a:lnSpc>
              <a:defRPr sz="2400"/>
            </a:lvl1pPr>
          </a:lstStyle>
          <a:p>
            <a:pPr defTabSz="1308100">
              <a:lnSpc>
                <a:spcPct val="100000"/>
              </a:lnSpc>
              <a:defRPr sz="2400"/>
            </a:pPr>
            <a:endParaRPr/>
          </a:p>
        </p:txBody>
      </p:sp>
      <p:sp>
        <p:nvSpPr>
          <p:cNvPr id="102" name="Shape 102"/>
          <p:cNvSpPr>
            <a:spLocks noGrp="1"/>
          </p:cNvSpPr>
          <p:nvPr>
            <p:ph type="body" sz="quarter" idx="13"/>
          </p:nvPr>
        </p:nvSpPr>
        <p:spPr>
          <a:xfrm>
            <a:off x="446484" y="691765"/>
            <a:ext cx="5429250" cy="405517"/>
          </a:xfrm>
          <a:prstGeom prst="rect">
            <a:avLst/>
          </a:prstGeom>
        </p:spPr>
        <p:txBody>
          <a:bodyPr anchor="t"/>
          <a:lstStyle>
            <a:lvl1pPr>
              <a:lnSpc>
                <a:spcPts val="2520"/>
              </a:lnSpc>
              <a:defRPr sz="2500" b="1" cap="all" spc="-5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1pPr>
          </a:lstStyle>
          <a:p>
            <a:r>
              <a:t>insert chapter title</a:t>
            </a:r>
          </a:p>
        </p:txBody>
      </p:sp>
      <p:sp>
        <p:nvSpPr>
          <p:cNvPr id="103" name="Shape 103"/>
          <p:cNvSpPr>
            <a:spLocks noGrp="1"/>
          </p:cNvSpPr>
          <p:nvPr>
            <p:ph type="sldNum" sz="quarter" idx="2"/>
          </p:nvPr>
        </p:nvSpPr>
        <p:spPr>
          <a:xfrm>
            <a:off x="8447485" y="727810"/>
            <a:ext cx="391828" cy="333425"/>
          </a:xfrm>
          <a:prstGeom prst="rect">
            <a:avLst/>
          </a:prstGeom>
        </p:spPr>
        <p:txBody>
          <a:bodyPr lIns="0" tIns="0" rIns="0" bIns="0"/>
          <a:lstStyle>
            <a:lvl1pPr algn="l">
              <a:lnSpc>
                <a:spcPts val="2520"/>
              </a:lnSpc>
              <a:defRPr sz="2500" b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1pPr>
          </a:lstStyle>
          <a:p>
            <a:fld id="{86CB4B4D-7CA3-9044-876B-883B54F8677D}" type="slidenum">
              <a:rPr>
                <a:latin typeface="Helvetica"/>
                <a:ea typeface="Helvetica"/>
                <a:cs typeface="Helvetica"/>
              </a:rPr>
              <a:pPr/>
              <a:t>‹#›</a:t>
            </a:fld>
            <a:endParaRPr>
              <a:latin typeface="Helvetica"/>
              <a:ea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865242115"/>
      </p:ext>
    </p:extLst>
  </p:cSld>
  <p:clrMapOvr>
    <a:masterClrMapping/>
  </p:clrMapOvr>
  <p:transition xmlns:p14="http://schemas.microsoft.com/office/powerpoint/2010/main"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ntent: MAC Book Pro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iStock_000008824584Medium.png"/>
          <p:cNvPicPr>
            <a:picLocks noChangeAspect="1"/>
          </p:cNvPicPr>
          <p:nvPr/>
        </p:nvPicPr>
        <p:blipFill>
          <a:blip r:embed="rId2">
            <a:extLst/>
          </a:blip>
          <a:srcRect l="14941" t="11266" r="16114" b="15973"/>
          <a:stretch>
            <a:fillRect/>
          </a:stretch>
        </p:blipFill>
        <p:spPr>
          <a:xfrm>
            <a:off x="1965091" y="1461424"/>
            <a:ext cx="5152989" cy="48163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9" h="21597" extrusionOk="0">
                <a:moveTo>
                  <a:pt x="2462" y="0"/>
                </a:moveTo>
                <a:lnTo>
                  <a:pt x="2321" y="120"/>
                </a:lnTo>
                <a:cubicBezTo>
                  <a:pt x="2125" y="285"/>
                  <a:pt x="2049" y="472"/>
                  <a:pt x="2033" y="839"/>
                </a:cubicBezTo>
                <a:cubicBezTo>
                  <a:pt x="2003" y="1513"/>
                  <a:pt x="1992" y="8893"/>
                  <a:pt x="2020" y="8918"/>
                </a:cubicBezTo>
                <a:cubicBezTo>
                  <a:pt x="2059" y="8953"/>
                  <a:pt x="2058" y="9828"/>
                  <a:pt x="2019" y="9884"/>
                </a:cubicBezTo>
                <a:cubicBezTo>
                  <a:pt x="1999" y="9913"/>
                  <a:pt x="1980" y="11111"/>
                  <a:pt x="1967" y="13240"/>
                </a:cubicBezTo>
                <a:cubicBezTo>
                  <a:pt x="1948" y="16363"/>
                  <a:pt x="1944" y="16553"/>
                  <a:pt x="1893" y="16593"/>
                </a:cubicBezTo>
                <a:cubicBezTo>
                  <a:pt x="1862" y="16616"/>
                  <a:pt x="1773" y="16767"/>
                  <a:pt x="1694" y="16929"/>
                </a:cubicBezTo>
                <a:cubicBezTo>
                  <a:pt x="1493" y="17338"/>
                  <a:pt x="947" y="18421"/>
                  <a:pt x="433" y="19429"/>
                </a:cubicBezTo>
                <a:lnTo>
                  <a:pt x="0" y="20278"/>
                </a:lnTo>
                <a:lnTo>
                  <a:pt x="0" y="20765"/>
                </a:lnTo>
                <a:lnTo>
                  <a:pt x="0" y="21251"/>
                </a:lnTo>
                <a:lnTo>
                  <a:pt x="115" y="21343"/>
                </a:lnTo>
                <a:cubicBezTo>
                  <a:pt x="237" y="21440"/>
                  <a:pt x="527" y="21561"/>
                  <a:pt x="704" y="21590"/>
                </a:cubicBezTo>
                <a:cubicBezTo>
                  <a:pt x="763" y="21600"/>
                  <a:pt x="1106" y="21600"/>
                  <a:pt x="1468" y="21590"/>
                </a:cubicBezTo>
                <a:cubicBezTo>
                  <a:pt x="2758" y="21557"/>
                  <a:pt x="12814" y="21480"/>
                  <a:pt x="16903" y="21472"/>
                </a:cubicBezTo>
                <a:lnTo>
                  <a:pt x="21063" y="21465"/>
                </a:lnTo>
                <a:lnTo>
                  <a:pt x="21263" y="21368"/>
                </a:lnTo>
                <a:cubicBezTo>
                  <a:pt x="21600" y="21204"/>
                  <a:pt x="21599" y="21203"/>
                  <a:pt x="21599" y="20683"/>
                </a:cubicBezTo>
                <a:lnTo>
                  <a:pt x="21599" y="20235"/>
                </a:lnTo>
                <a:lnTo>
                  <a:pt x="21085" y="19210"/>
                </a:lnTo>
                <a:cubicBezTo>
                  <a:pt x="20803" y="18647"/>
                  <a:pt x="20424" y="17891"/>
                  <a:pt x="20244" y="17531"/>
                </a:cubicBezTo>
                <a:cubicBezTo>
                  <a:pt x="20065" y="17170"/>
                  <a:pt x="19876" y="16808"/>
                  <a:pt x="19826" y="16727"/>
                </a:cubicBezTo>
                <a:lnTo>
                  <a:pt x="19736" y="16580"/>
                </a:lnTo>
                <a:lnTo>
                  <a:pt x="19719" y="14853"/>
                </a:lnTo>
                <a:cubicBezTo>
                  <a:pt x="19709" y="13745"/>
                  <a:pt x="19692" y="13105"/>
                  <a:pt x="19671" y="13070"/>
                </a:cubicBezTo>
                <a:cubicBezTo>
                  <a:pt x="19629" y="12997"/>
                  <a:pt x="19632" y="10963"/>
                  <a:pt x="19675" y="10926"/>
                </a:cubicBezTo>
                <a:cubicBezTo>
                  <a:pt x="19694" y="10909"/>
                  <a:pt x="19691" y="10874"/>
                  <a:pt x="19668" y="10834"/>
                </a:cubicBezTo>
                <a:cubicBezTo>
                  <a:pt x="19639" y="10785"/>
                  <a:pt x="19638" y="10749"/>
                  <a:pt x="19664" y="10690"/>
                </a:cubicBezTo>
                <a:cubicBezTo>
                  <a:pt x="19689" y="10632"/>
                  <a:pt x="19695" y="9310"/>
                  <a:pt x="19685" y="5764"/>
                </a:cubicBezTo>
                <a:cubicBezTo>
                  <a:pt x="19678" y="3099"/>
                  <a:pt x="19665" y="839"/>
                  <a:pt x="19656" y="742"/>
                </a:cubicBezTo>
                <a:cubicBezTo>
                  <a:pt x="19619" y="354"/>
                  <a:pt x="19414" y="114"/>
                  <a:pt x="19092" y="84"/>
                </a:cubicBezTo>
                <a:cubicBezTo>
                  <a:pt x="18953" y="71"/>
                  <a:pt x="6850" y="7"/>
                  <a:pt x="3396" y="2"/>
                </a:cubicBezTo>
                <a:lnTo>
                  <a:pt x="2462" y="0"/>
                </a:lnTo>
                <a:close/>
              </a:path>
            </a:pathLst>
          </a:custGeom>
          <a:ln w="12700">
            <a:miter lim="400000"/>
          </a:ln>
        </p:spPr>
      </p:pic>
      <p:sp>
        <p:nvSpPr>
          <p:cNvPr id="111" name="Shape 111"/>
          <p:cNvSpPr/>
          <p:nvPr/>
        </p:nvSpPr>
        <p:spPr>
          <a:xfrm>
            <a:off x="446485" y="596348"/>
            <a:ext cx="8251031" cy="10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defTabSz="360116" hangingPunct="0">
              <a:defRPr sz="1200">
                <a:solidFill>
                  <a:srgbClr val="000000"/>
                </a:solidFill>
                <a:uFillTx/>
              </a:defRPr>
            </a:pPr>
            <a:endParaRPr sz="1200" kern="0">
              <a:solidFill>
                <a:srgbClr val="000000"/>
              </a:solidFill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112" name="Shape 112"/>
          <p:cNvSpPr/>
          <p:nvPr/>
        </p:nvSpPr>
        <p:spPr>
          <a:xfrm>
            <a:off x="446485" y="1144988"/>
            <a:ext cx="8251031" cy="10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defTabSz="360116" hangingPunct="0">
              <a:defRPr sz="1200">
                <a:solidFill>
                  <a:srgbClr val="000000"/>
                </a:solidFill>
                <a:uFillTx/>
              </a:defRPr>
            </a:pPr>
            <a:endParaRPr sz="1200" kern="0">
              <a:solidFill>
                <a:srgbClr val="000000"/>
              </a:solidFill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113" name="Shape 113"/>
          <p:cNvSpPr>
            <a:spLocks noGrp="1"/>
          </p:cNvSpPr>
          <p:nvPr>
            <p:ph sz="quarter" idx="3"/>
          </p:nvPr>
        </p:nvSpPr>
        <p:spPr>
          <a:xfrm>
            <a:off x="2643187" y="1729411"/>
            <a:ext cx="3830836" cy="3184497"/>
          </a:xfrm>
          <a:prstGeom prst="rect">
            <a:avLst/>
          </a:prstGeom>
          <a:ln>
            <a:miter lim="400000"/>
          </a:ln>
        </p:spPr>
        <p:txBody>
          <a:bodyPr lIns="40013" tIns="40013" rIns="40013" bIns="40013" anchor="ctr"/>
          <a:lstStyle>
            <a:lvl1pPr defTabSz="1030652">
              <a:lnSpc>
                <a:spcPct val="100000"/>
              </a:lnSpc>
              <a:defRPr sz="2400"/>
            </a:lvl1pPr>
          </a:lstStyle>
          <a:p>
            <a:pPr defTabSz="1308100">
              <a:lnSpc>
                <a:spcPct val="100000"/>
              </a:lnSpc>
              <a:defRPr sz="2400"/>
            </a:pPr>
            <a:endParaRPr/>
          </a:p>
        </p:txBody>
      </p:sp>
      <p:sp>
        <p:nvSpPr>
          <p:cNvPr id="114" name="Shape 114"/>
          <p:cNvSpPr>
            <a:spLocks noGrp="1"/>
          </p:cNvSpPr>
          <p:nvPr>
            <p:ph type="body" sz="quarter" idx="13"/>
          </p:nvPr>
        </p:nvSpPr>
        <p:spPr>
          <a:xfrm>
            <a:off x="446484" y="691765"/>
            <a:ext cx="5429250" cy="405517"/>
          </a:xfrm>
          <a:prstGeom prst="rect">
            <a:avLst/>
          </a:prstGeom>
        </p:spPr>
        <p:txBody>
          <a:bodyPr anchor="t"/>
          <a:lstStyle>
            <a:lvl1pPr>
              <a:lnSpc>
                <a:spcPts val="2520"/>
              </a:lnSpc>
              <a:defRPr sz="2500" b="1" cap="all" spc="-5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1pPr>
          </a:lstStyle>
          <a:p>
            <a:r>
              <a:t>insert chapter title</a:t>
            </a:r>
          </a:p>
        </p:txBody>
      </p:sp>
      <p:sp>
        <p:nvSpPr>
          <p:cNvPr id="115" name="Shape 115"/>
          <p:cNvSpPr>
            <a:spLocks noGrp="1"/>
          </p:cNvSpPr>
          <p:nvPr>
            <p:ph type="sldNum" sz="quarter" idx="2"/>
          </p:nvPr>
        </p:nvSpPr>
        <p:spPr>
          <a:xfrm>
            <a:off x="8447485" y="727810"/>
            <a:ext cx="391828" cy="333425"/>
          </a:xfrm>
          <a:prstGeom prst="rect">
            <a:avLst/>
          </a:prstGeom>
        </p:spPr>
        <p:txBody>
          <a:bodyPr lIns="0" tIns="0" rIns="0" bIns="0"/>
          <a:lstStyle>
            <a:lvl1pPr algn="l">
              <a:lnSpc>
                <a:spcPts val="2520"/>
              </a:lnSpc>
              <a:defRPr sz="2500" b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1pPr>
          </a:lstStyle>
          <a:p>
            <a:fld id="{86CB4B4D-7CA3-9044-876B-883B54F8677D}" type="slidenum">
              <a:rPr>
                <a:latin typeface="Helvetica"/>
                <a:ea typeface="Helvetica"/>
                <a:cs typeface="Helvetica"/>
              </a:rPr>
              <a:pPr/>
              <a:t>‹#›</a:t>
            </a:fld>
            <a:endParaRPr>
              <a:latin typeface="Helvetica"/>
              <a:ea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81347298"/>
      </p:ext>
    </p:extLst>
  </p:cSld>
  <p:clrMapOvr>
    <a:masterClrMapping/>
  </p:clrMapOvr>
  <p:transition xmlns:p14="http://schemas.microsoft.com/office/powerpoint/2010/main"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ntent: IPad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ipad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05633" y="1419310"/>
            <a:ext cx="4813102" cy="5028645"/>
          </a:xfrm>
          <a:prstGeom prst="rect">
            <a:avLst/>
          </a:prstGeom>
          <a:ln w="12700">
            <a:miter lim="400000"/>
          </a:ln>
        </p:spPr>
      </p:pic>
      <p:sp>
        <p:nvSpPr>
          <p:cNvPr id="123" name="Shape 123"/>
          <p:cNvSpPr/>
          <p:nvPr/>
        </p:nvSpPr>
        <p:spPr>
          <a:xfrm>
            <a:off x="446485" y="596348"/>
            <a:ext cx="8251031" cy="10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defTabSz="360116" hangingPunct="0">
              <a:defRPr sz="1200">
                <a:solidFill>
                  <a:srgbClr val="000000"/>
                </a:solidFill>
                <a:uFillTx/>
              </a:defRPr>
            </a:pPr>
            <a:endParaRPr sz="1200" kern="0">
              <a:solidFill>
                <a:srgbClr val="000000"/>
              </a:solidFill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124" name="Shape 124"/>
          <p:cNvSpPr/>
          <p:nvPr/>
        </p:nvSpPr>
        <p:spPr>
          <a:xfrm>
            <a:off x="446485" y="1144988"/>
            <a:ext cx="8251031" cy="10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defTabSz="360116" hangingPunct="0">
              <a:defRPr sz="1200">
                <a:solidFill>
                  <a:srgbClr val="000000"/>
                </a:solidFill>
                <a:uFillTx/>
              </a:defRPr>
            </a:pPr>
            <a:endParaRPr sz="1200" kern="0">
              <a:solidFill>
                <a:srgbClr val="000000"/>
              </a:solidFill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125" name="Shape 125"/>
          <p:cNvSpPr>
            <a:spLocks noGrp="1"/>
          </p:cNvSpPr>
          <p:nvPr>
            <p:ph sz="half" idx="3"/>
          </p:nvPr>
        </p:nvSpPr>
        <p:spPr>
          <a:xfrm>
            <a:off x="2687836" y="1967948"/>
            <a:ext cx="3821906" cy="3840480"/>
          </a:xfrm>
          <a:prstGeom prst="rect">
            <a:avLst/>
          </a:prstGeom>
          <a:ln>
            <a:miter lim="400000"/>
          </a:ln>
        </p:spPr>
        <p:txBody>
          <a:bodyPr lIns="40013" tIns="40013" rIns="40013" bIns="40013" anchor="ctr"/>
          <a:lstStyle>
            <a:lvl1pPr defTabSz="1030652">
              <a:lnSpc>
                <a:spcPct val="100000"/>
              </a:lnSpc>
              <a:defRPr sz="2400"/>
            </a:lvl1pPr>
          </a:lstStyle>
          <a:p>
            <a:pPr defTabSz="1308100">
              <a:lnSpc>
                <a:spcPct val="100000"/>
              </a:lnSpc>
              <a:defRPr sz="2400"/>
            </a:pPr>
            <a:endParaRPr/>
          </a:p>
        </p:txBody>
      </p:sp>
      <p:sp>
        <p:nvSpPr>
          <p:cNvPr id="126" name="Shape 126"/>
          <p:cNvSpPr>
            <a:spLocks noGrp="1"/>
          </p:cNvSpPr>
          <p:nvPr>
            <p:ph type="body" sz="quarter" idx="13"/>
          </p:nvPr>
        </p:nvSpPr>
        <p:spPr>
          <a:xfrm>
            <a:off x="446484" y="691765"/>
            <a:ext cx="5429250" cy="405517"/>
          </a:xfrm>
          <a:prstGeom prst="rect">
            <a:avLst/>
          </a:prstGeom>
        </p:spPr>
        <p:txBody>
          <a:bodyPr anchor="t"/>
          <a:lstStyle>
            <a:lvl1pPr>
              <a:lnSpc>
                <a:spcPts val="2520"/>
              </a:lnSpc>
              <a:defRPr sz="2500" b="1" cap="all" spc="-5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1pPr>
          </a:lstStyle>
          <a:p>
            <a:r>
              <a:t>insert chapter title</a:t>
            </a:r>
          </a:p>
        </p:txBody>
      </p:sp>
      <p:sp>
        <p:nvSpPr>
          <p:cNvPr id="127" name="Shape 127"/>
          <p:cNvSpPr>
            <a:spLocks noGrp="1"/>
          </p:cNvSpPr>
          <p:nvPr>
            <p:ph type="sldNum" sz="quarter" idx="2"/>
          </p:nvPr>
        </p:nvSpPr>
        <p:spPr>
          <a:xfrm>
            <a:off x="8447485" y="727810"/>
            <a:ext cx="391828" cy="333425"/>
          </a:xfrm>
          <a:prstGeom prst="rect">
            <a:avLst/>
          </a:prstGeom>
        </p:spPr>
        <p:txBody>
          <a:bodyPr lIns="0" tIns="0" rIns="0" bIns="0"/>
          <a:lstStyle>
            <a:lvl1pPr algn="l">
              <a:lnSpc>
                <a:spcPts val="2520"/>
              </a:lnSpc>
              <a:defRPr sz="2500" b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1pPr>
          </a:lstStyle>
          <a:p>
            <a:fld id="{86CB4B4D-7CA3-9044-876B-883B54F8677D}" type="slidenum">
              <a:rPr>
                <a:latin typeface="Helvetica"/>
                <a:ea typeface="Helvetica"/>
                <a:cs typeface="Helvetica"/>
              </a:rPr>
              <a:pPr/>
              <a:t>‹#›</a:t>
            </a:fld>
            <a:endParaRPr>
              <a:latin typeface="Helvetica"/>
              <a:ea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289918408"/>
      </p:ext>
    </p:extLst>
  </p:cSld>
  <p:clrMapOvr>
    <a:masterClrMapping/>
  </p:clrMapOvr>
  <p:transition xmlns:p14="http://schemas.microsoft.com/office/powerpoint/2010/main" spd="med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/>
        </p:nvSpPr>
        <p:spPr>
          <a:xfrm>
            <a:off x="446485" y="596348"/>
            <a:ext cx="8251031" cy="10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defTabSz="360116" hangingPunct="0">
              <a:defRPr sz="1200">
                <a:solidFill>
                  <a:srgbClr val="000000"/>
                </a:solidFill>
                <a:uFillTx/>
              </a:defRPr>
            </a:pPr>
            <a:endParaRPr sz="1200" kern="0">
              <a:solidFill>
                <a:srgbClr val="000000"/>
              </a:solidFill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3" name="Shape 3"/>
          <p:cNvSpPr/>
          <p:nvPr/>
        </p:nvSpPr>
        <p:spPr>
          <a:xfrm>
            <a:off x="446485" y="1144988"/>
            <a:ext cx="8251031" cy="10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defTabSz="360116" hangingPunct="0">
              <a:defRPr sz="1200">
                <a:solidFill>
                  <a:srgbClr val="000000"/>
                </a:solidFill>
                <a:uFillTx/>
              </a:defRPr>
            </a:pPr>
            <a:endParaRPr sz="1200" kern="0">
              <a:solidFill>
                <a:srgbClr val="000000"/>
              </a:solidFill>
              <a:latin typeface="Helvetica"/>
              <a:ea typeface="Helvetica"/>
              <a:cs typeface="Helvetica"/>
              <a:sym typeface="Helvetica"/>
            </a:endParaRPr>
          </a:p>
        </p:txBody>
      </p:sp>
      <p:pic>
        <p:nvPicPr>
          <p:cNvPr id="4" name="droppedImage.pdf"/>
          <p:cNvPicPr>
            <a:picLocks noChangeAspect="1"/>
          </p:cNvPicPr>
          <p:nvPr/>
        </p:nvPicPr>
        <p:blipFill>
          <a:blip r:embed="rId19">
            <a:extLst/>
          </a:blip>
          <a:stretch>
            <a:fillRect/>
          </a:stretch>
        </p:blipFill>
        <p:spPr>
          <a:xfrm>
            <a:off x="446485" y="715617"/>
            <a:ext cx="1991320" cy="286247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Shape 5"/>
          <p:cNvSpPr>
            <a:spLocks noGrp="1"/>
          </p:cNvSpPr>
          <p:nvPr>
            <p:ph type="title"/>
          </p:nvPr>
        </p:nvSpPr>
        <p:spPr>
          <a:xfrm>
            <a:off x="3750470" y="1455090"/>
            <a:ext cx="8251031" cy="3148717"/>
          </a:xfrm>
          <a:prstGeom prst="rect">
            <a:avLst/>
          </a:prstGeom>
          <a:ln w="12700"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r>
              <a:t>Title Text</a:t>
            </a:r>
          </a:p>
        </p:txBody>
      </p:sp>
      <p:sp>
        <p:nvSpPr>
          <p:cNvPr id="6" name="Shape 6"/>
          <p:cNvSpPr>
            <a:spLocks noGrp="1"/>
          </p:cNvSpPr>
          <p:nvPr>
            <p:ph type="body" idx="1"/>
          </p:nvPr>
        </p:nvSpPr>
        <p:spPr>
          <a:xfrm>
            <a:off x="446485" y="3733137"/>
            <a:ext cx="8251031" cy="2564296"/>
          </a:xfrm>
          <a:prstGeom prst="rect">
            <a:avLst/>
          </a:prstGeom>
          <a:ln w="12700"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/>
          <a:lstStyle>
            <a:lvl2pPr marL="406400" indent="-203200">
              <a:buSzPct val="70000"/>
              <a:buFont typeface="Lucida Grande"/>
              <a:buChar char="‣"/>
            </a:lvl2pPr>
            <a:lvl3pPr marL="609600" indent="-203200">
              <a:buSzPct val="70000"/>
              <a:buFont typeface="Lucida Grande"/>
              <a:buChar char="‣"/>
            </a:lvl3pPr>
            <a:lvl4pPr marL="812800" indent="-203200">
              <a:buSzPct val="70000"/>
              <a:buFont typeface="Lucida Grande"/>
              <a:buChar char="‣"/>
            </a:lvl4pPr>
            <a:lvl5pPr marL="1016000" indent="-203200">
              <a:buSzPct val="70000"/>
              <a:buFont typeface="Lucida Grande"/>
              <a:buChar char="‣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" name="Shape 7"/>
          <p:cNvSpPr>
            <a:spLocks noGrp="1"/>
          </p:cNvSpPr>
          <p:nvPr>
            <p:ph type="sldNum" sz="quarter" idx="2"/>
          </p:nvPr>
        </p:nvSpPr>
        <p:spPr>
          <a:xfrm>
            <a:off x="439923" y="6462193"/>
            <a:ext cx="264357" cy="260661"/>
          </a:xfrm>
          <a:prstGeom prst="rect">
            <a:avLst/>
          </a:prstGeom>
          <a:ln w="12700"/>
        </p:spPr>
        <p:txBody>
          <a:bodyPr wrap="none" lIns="30010" tIns="30010" rIns="30010" bIns="30010" anchor="ctr">
            <a:spAutoFit/>
          </a:bodyPr>
          <a:lstStyle>
            <a:lvl1pPr algn="r">
              <a:defRPr sz="1300"/>
            </a:lvl1pPr>
          </a:lstStyle>
          <a:p>
            <a:pPr defTabSz="1030332" hangingPunct="0"/>
            <a:fld id="{86CB4B4D-7CA3-9044-876B-883B54F8677D}" type="slidenum">
              <a:rPr lang="en-US" kern="0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"/>
                <a:ea typeface="Helvetica"/>
                <a:cs typeface="Helvetica"/>
                <a:sym typeface="Helvetica"/>
              </a:rPr>
              <a:pPr defTabSz="1030332" hangingPunct="0"/>
              <a:t>‹#›</a:t>
            </a:fld>
            <a:endParaRPr lang="en-US" kern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"/>
              <a:ea typeface="Helvetica"/>
              <a:cs typeface="Helvetica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93349836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ransition xmlns:p14="http://schemas.microsoft.com/office/powerpoint/2010/main" spd="med"/>
  <p:txStyles>
    <p:titleStyle>
      <a:lvl1pPr marL="0" marR="0" indent="0" algn="l" defTabSz="510165" latinLnBrk="0">
        <a:lnSpc>
          <a:spcPts val="11027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600" b="1" i="0" u="none" strike="noStrike" cap="all" spc="-251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n-lt"/>
          <a:ea typeface="+mn-ea"/>
          <a:cs typeface="+mn-cs"/>
          <a:sym typeface="Helvetica"/>
        </a:defRPr>
      </a:lvl1pPr>
      <a:lvl2pPr marL="0" marR="0" indent="180058" algn="l" defTabSz="510165" latinLnBrk="0">
        <a:lnSpc>
          <a:spcPts val="11027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600" b="1" i="0" u="none" strike="noStrike" cap="all" spc="-251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n-lt"/>
          <a:ea typeface="+mn-ea"/>
          <a:cs typeface="+mn-cs"/>
          <a:sym typeface="Helvetica"/>
        </a:defRPr>
      </a:lvl2pPr>
      <a:lvl3pPr marL="0" marR="0" indent="360116" algn="l" defTabSz="510165" latinLnBrk="0">
        <a:lnSpc>
          <a:spcPts val="11027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600" b="1" i="0" u="none" strike="noStrike" cap="all" spc="-251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n-lt"/>
          <a:ea typeface="+mn-ea"/>
          <a:cs typeface="+mn-cs"/>
          <a:sym typeface="Helvetica"/>
        </a:defRPr>
      </a:lvl3pPr>
      <a:lvl4pPr marL="0" marR="0" indent="540174" algn="l" defTabSz="510165" latinLnBrk="0">
        <a:lnSpc>
          <a:spcPts val="11027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600" b="1" i="0" u="none" strike="noStrike" cap="all" spc="-251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n-lt"/>
          <a:ea typeface="+mn-ea"/>
          <a:cs typeface="+mn-cs"/>
          <a:sym typeface="Helvetica"/>
        </a:defRPr>
      </a:lvl4pPr>
      <a:lvl5pPr marL="0" marR="0" indent="720234" algn="l" defTabSz="510165" latinLnBrk="0">
        <a:lnSpc>
          <a:spcPts val="11027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600" b="1" i="0" u="none" strike="noStrike" cap="all" spc="-251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n-lt"/>
          <a:ea typeface="+mn-ea"/>
          <a:cs typeface="+mn-cs"/>
          <a:sym typeface="Helvetica"/>
        </a:defRPr>
      </a:lvl5pPr>
      <a:lvl6pPr marL="0" marR="0" indent="900291" algn="l" defTabSz="510165" latinLnBrk="0">
        <a:lnSpc>
          <a:spcPts val="11027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600" b="1" i="0" u="none" strike="noStrike" cap="all" spc="-251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n-lt"/>
          <a:ea typeface="+mn-ea"/>
          <a:cs typeface="+mn-cs"/>
          <a:sym typeface="Helvetica"/>
        </a:defRPr>
      </a:lvl6pPr>
      <a:lvl7pPr marL="0" marR="0" indent="1080350" algn="l" defTabSz="510165" latinLnBrk="0">
        <a:lnSpc>
          <a:spcPts val="11027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600" b="1" i="0" u="none" strike="noStrike" cap="all" spc="-251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n-lt"/>
          <a:ea typeface="+mn-ea"/>
          <a:cs typeface="+mn-cs"/>
          <a:sym typeface="Helvetica"/>
        </a:defRPr>
      </a:lvl7pPr>
      <a:lvl8pPr marL="0" marR="0" indent="1260408" algn="l" defTabSz="510165" latinLnBrk="0">
        <a:lnSpc>
          <a:spcPts val="11027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600" b="1" i="0" u="none" strike="noStrike" cap="all" spc="-251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n-lt"/>
          <a:ea typeface="+mn-ea"/>
          <a:cs typeface="+mn-cs"/>
          <a:sym typeface="Helvetica"/>
        </a:defRPr>
      </a:lvl8pPr>
      <a:lvl9pPr marL="0" marR="0" indent="1440466" algn="l" defTabSz="510165" latinLnBrk="0">
        <a:lnSpc>
          <a:spcPts val="11027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600" b="1" i="0" u="none" strike="noStrike" cap="all" spc="-251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n-lt"/>
          <a:ea typeface="+mn-ea"/>
          <a:cs typeface="+mn-cs"/>
          <a:sym typeface="Helvetica"/>
        </a:defRPr>
      </a:lvl9pPr>
    </p:titleStyle>
    <p:bodyStyle>
      <a:lvl1pPr marL="0" marR="0" indent="0" algn="l" defTabSz="510165" latinLnBrk="0">
        <a:lnSpc>
          <a:spcPts val="2836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n-lt"/>
          <a:ea typeface="+mn-ea"/>
          <a:cs typeface="+mn-cs"/>
          <a:sym typeface="Helvetica"/>
        </a:defRPr>
      </a:lvl1pPr>
      <a:lvl2pPr marL="0" marR="0" indent="160051" algn="l" defTabSz="510165" latinLnBrk="0">
        <a:lnSpc>
          <a:spcPts val="2836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n-lt"/>
          <a:ea typeface="+mn-ea"/>
          <a:cs typeface="+mn-cs"/>
          <a:sym typeface="Helvetica"/>
        </a:defRPr>
      </a:lvl2pPr>
      <a:lvl3pPr marL="0" marR="0" indent="320104" algn="l" defTabSz="510165" latinLnBrk="0">
        <a:lnSpc>
          <a:spcPts val="2836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n-lt"/>
          <a:ea typeface="+mn-ea"/>
          <a:cs typeface="+mn-cs"/>
          <a:sym typeface="Helvetica"/>
        </a:defRPr>
      </a:lvl3pPr>
      <a:lvl4pPr marL="0" marR="0" indent="480156" algn="l" defTabSz="510165" latinLnBrk="0">
        <a:lnSpc>
          <a:spcPts val="2836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n-lt"/>
          <a:ea typeface="+mn-ea"/>
          <a:cs typeface="+mn-cs"/>
          <a:sym typeface="Helvetica"/>
        </a:defRPr>
      </a:lvl4pPr>
      <a:lvl5pPr marL="0" marR="0" indent="640207" algn="l" defTabSz="510165" latinLnBrk="0">
        <a:lnSpc>
          <a:spcPts val="2836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n-lt"/>
          <a:ea typeface="+mn-ea"/>
          <a:cs typeface="+mn-cs"/>
          <a:sym typeface="Helvetica"/>
        </a:defRPr>
      </a:lvl5pPr>
      <a:lvl6pPr marL="0" marR="0" indent="800258" algn="l" defTabSz="510165" latinLnBrk="0">
        <a:lnSpc>
          <a:spcPts val="2836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n-lt"/>
          <a:ea typeface="+mn-ea"/>
          <a:cs typeface="+mn-cs"/>
          <a:sym typeface="Helvetica"/>
        </a:defRPr>
      </a:lvl6pPr>
      <a:lvl7pPr marL="0" marR="0" indent="960311" algn="l" defTabSz="510165" latinLnBrk="0">
        <a:lnSpc>
          <a:spcPts val="2836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n-lt"/>
          <a:ea typeface="+mn-ea"/>
          <a:cs typeface="+mn-cs"/>
          <a:sym typeface="Helvetica"/>
        </a:defRPr>
      </a:lvl7pPr>
      <a:lvl8pPr marL="0" marR="0" indent="1120362" algn="l" defTabSz="510165" latinLnBrk="0">
        <a:lnSpc>
          <a:spcPts val="2836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n-lt"/>
          <a:ea typeface="+mn-ea"/>
          <a:cs typeface="+mn-cs"/>
          <a:sym typeface="Helvetica"/>
        </a:defRPr>
      </a:lvl8pPr>
      <a:lvl9pPr marL="0" marR="0" indent="1280414" algn="l" defTabSz="510165" latinLnBrk="0">
        <a:lnSpc>
          <a:spcPts val="2836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n-lt"/>
          <a:ea typeface="+mn-ea"/>
          <a:cs typeface="+mn-cs"/>
          <a:sym typeface="Helvetica"/>
        </a:defRPr>
      </a:lvl9pPr>
    </p:bodyStyle>
    <p:otherStyle>
      <a:lvl1pPr marL="0" marR="0" indent="0" algn="r" defTabSz="1030332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FFFFFF"/>
            </a:solidFill>
          </a:uFill>
          <a:latin typeface="+mn-lt"/>
          <a:ea typeface="+mn-ea"/>
          <a:cs typeface="+mn-cs"/>
          <a:sym typeface="Helvetica"/>
        </a:defRPr>
      </a:lvl1pPr>
      <a:lvl2pPr marL="0" marR="0" indent="180058" algn="r" defTabSz="1030332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FFFFFF"/>
            </a:solidFill>
          </a:uFill>
          <a:latin typeface="+mn-lt"/>
          <a:ea typeface="+mn-ea"/>
          <a:cs typeface="+mn-cs"/>
          <a:sym typeface="Helvetica"/>
        </a:defRPr>
      </a:lvl2pPr>
      <a:lvl3pPr marL="0" marR="0" indent="360116" algn="r" defTabSz="1030332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FFFFFF"/>
            </a:solidFill>
          </a:uFill>
          <a:latin typeface="+mn-lt"/>
          <a:ea typeface="+mn-ea"/>
          <a:cs typeface="+mn-cs"/>
          <a:sym typeface="Helvetica"/>
        </a:defRPr>
      </a:lvl3pPr>
      <a:lvl4pPr marL="0" marR="0" indent="540174" algn="r" defTabSz="1030332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FFFFFF"/>
            </a:solidFill>
          </a:uFill>
          <a:latin typeface="+mn-lt"/>
          <a:ea typeface="+mn-ea"/>
          <a:cs typeface="+mn-cs"/>
          <a:sym typeface="Helvetica"/>
        </a:defRPr>
      </a:lvl4pPr>
      <a:lvl5pPr marL="0" marR="0" indent="720234" algn="r" defTabSz="1030332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FFFFFF"/>
            </a:solidFill>
          </a:uFill>
          <a:latin typeface="+mn-lt"/>
          <a:ea typeface="+mn-ea"/>
          <a:cs typeface="+mn-cs"/>
          <a:sym typeface="Helvetica"/>
        </a:defRPr>
      </a:lvl5pPr>
      <a:lvl6pPr marL="0" marR="0" indent="900291" algn="r" defTabSz="1030332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FFFFFF"/>
            </a:solidFill>
          </a:uFill>
          <a:latin typeface="+mn-lt"/>
          <a:ea typeface="+mn-ea"/>
          <a:cs typeface="+mn-cs"/>
          <a:sym typeface="Helvetica"/>
        </a:defRPr>
      </a:lvl6pPr>
      <a:lvl7pPr marL="0" marR="0" indent="1080350" algn="r" defTabSz="1030332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FFFFFF"/>
            </a:solidFill>
          </a:uFill>
          <a:latin typeface="+mn-lt"/>
          <a:ea typeface="+mn-ea"/>
          <a:cs typeface="+mn-cs"/>
          <a:sym typeface="Helvetica"/>
        </a:defRPr>
      </a:lvl7pPr>
      <a:lvl8pPr marL="0" marR="0" indent="1260408" algn="r" defTabSz="1030332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FFFFFF"/>
            </a:solidFill>
          </a:uFill>
          <a:latin typeface="+mn-lt"/>
          <a:ea typeface="+mn-ea"/>
          <a:cs typeface="+mn-cs"/>
          <a:sym typeface="Helvetica"/>
        </a:defRPr>
      </a:lvl8pPr>
      <a:lvl9pPr marL="0" marR="0" indent="1440466" algn="r" defTabSz="1030332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FFFFFF"/>
            </a:solidFill>
          </a:uFill>
          <a:latin typeface="+mn-lt"/>
          <a:ea typeface="+mn-ea"/>
          <a:cs typeface="+mn-cs"/>
          <a:sym typeface="Helvetica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1.png"/><Relationship Id="rId5" Type="http://schemas.openxmlformats.org/officeDocument/2006/relationships/image" Target="../media/image28.png"/><Relationship Id="rId6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9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1.png"/><Relationship Id="rId5" Type="http://schemas.openxmlformats.org/officeDocument/2006/relationships/image" Target="../media/image28.png"/><Relationship Id="rId6" Type="http://schemas.openxmlformats.org/officeDocument/2006/relationships/image" Target="../media/image29.png"/><Relationship Id="rId7" Type="http://schemas.openxmlformats.org/officeDocument/2006/relationships/image" Target="../media/image39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3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4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1.png"/><Relationship Id="rId5" Type="http://schemas.openxmlformats.org/officeDocument/2006/relationships/image" Target="../media/image29.png"/><Relationship Id="rId6" Type="http://schemas.openxmlformats.org/officeDocument/2006/relationships/image" Target="../media/image28.png"/><Relationship Id="rId7" Type="http://schemas.openxmlformats.org/officeDocument/2006/relationships/image" Target="../media/image46.png"/><Relationship Id="rId8" Type="http://schemas.openxmlformats.org/officeDocument/2006/relationships/image" Target="../media/image47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8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9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0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2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1.png"/><Relationship Id="rId5" Type="http://schemas.openxmlformats.org/officeDocument/2006/relationships/image" Target="../media/image29.png"/><Relationship Id="rId6" Type="http://schemas.openxmlformats.org/officeDocument/2006/relationships/image" Target="../media/image28.png"/><Relationship Id="rId7" Type="http://schemas.openxmlformats.org/officeDocument/2006/relationships/image" Target="../media/image46.png"/><Relationship Id="rId8" Type="http://schemas.openxmlformats.org/officeDocument/2006/relationships/image" Target="../media/image47.png"/><Relationship Id="rId9" Type="http://schemas.openxmlformats.org/officeDocument/2006/relationships/image" Target="../media/image54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55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5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Shape 290"/>
          <p:cNvSpPr>
            <a:spLocks noGrp="1"/>
          </p:cNvSpPr>
          <p:nvPr>
            <p:ph type="body" idx="13"/>
          </p:nvPr>
        </p:nvSpPr>
        <p:spPr>
          <a:xfrm>
            <a:off x="446485" y="5426765"/>
            <a:ext cx="8251031" cy="701666"/>
          </a:xfrm>
          <a:prstGeom prst="rect">
            <a:avLst/>
          </a:prstGeom>
        </p:spPr>
        <p:txBody>
          <a:bodyPr/>
          <a:lstStyle/>
          <a:p>
            <a:pPr>
              <a:defRPr sz="2800">
                <a:solidFill>
                  <a:srgbClr val="E52123"/>
                </a:solidFill>
              </a:defRPr>
            </a:pPr>
            <a:r>
              <a:rPr lang="en-US" dirty="0" smtClean="0"/>
              <a:t>Fernando Pombeiro</a:t>
            </a:r>
            <a:endParaRPr dirty="0"/>
          </a:p>
          <a:p>
            <a:pPr>
              <a:defRPr sz="2800">
                <a:solidFill>
                  <a:srgbClr val="EAEAEA"/>
                </a:solidFill>
              </a:defRPr>
            </a:pPr>
            <a:r>
              <a:rPr lang="en-US" dirty="0" smtClean="0"/>
              <a:t>Manager, BI Engineering</a:t>
            </a:r>
            <a:r>
              <a:rPr dirty="0" smtClean="0"/>
              <a:t>, </a:t>
            </a:r>
            <a:r>
              <a:rPr lang="en-US" dirty="0" smtClean="0"/>
              <a:t>Fandango</a:t>
            </a:r>
            <a:endParaRPr dirty="0"/>
          </a:p>
        </p:txBody>
      </p:sp>
      <p:sp>
        <p:nvSpPr>
          <p:cNvPr id="291" name="Shape 291"/>
          <p:cNvSpPr>
            <a:spLocks noGrp="1"/>
          </p:cNvSpPr>
          <p:nvPr>
            <p:ph type="body" idx="14"/>
          </p:nvPr>
        </p:nvSpPr>
        <p:spPr>
          <a:xfrm>
            <a:off x="446485" y="1478946"/>
            <a:ext cx="8251031" cy="1786643"/>
          </a:xfrm>
          <a:prstGeom prst="rect">
            <a:avLst/>
          </a:prstGeom>
        </p:spPr>
        <p:txBody>
          <a:bodyPr/>
          <a:lstStyle>
            <a:lvl1pPr>
              <a:lnSpc>
                <a:spcPct val="70000"/>
              </a:lnSpc>
            </a:lvl1pPr>
          </a:lstStyle>
          <a:p>
            <a:r>
              <a:rPr lang="en-US" sz="5400" dirty="0" smtClean="0"/>
              <a:t>Understanding </a:t>
            </a:r>
            <a:r>
              <a:rPr lang="en-US" sz="5400" dirty="0" err="1" smtClean="0"/>
              <a:t>etls</a:t>
            </a:r>
            <a:r>
              <a:rPr lang="en-US" sz="5400" dirty="0" smtClean="0"/>
              <a:t> in </a:t>
            </a:r>
            <a:r>
              <a:rPr lang="en-US" sz="5400" dirty="0" err="1" smtClean="0"/>
              <a:t>aws</a:t>
            </a:r>
            <a:r>
              <a:rPr lang="en-US" sz="5400" dirty="0" smtClean="0"/>
              <a:t> and python for non tech folks</a:t>
            </a:r>
            <a:endParaRPr sz="5400" dirty="0"/>
          </a:p>
        </p:txBody>
      </p:sp>
    </p:spTree>
    <p:extLst>
      <p:ext uri="{BB962C8B-B14F-4D97-AF65-F5344CB8AC3E}">
        <p14:creationId xmlns:p14="http://schemas.microsoft.com/office/powerpoint/2010/main" val="967695666"/>
      </p:ext>
    </p:extLst>
  </p:cSld>
  <p:clrMapOvr>
    <a:masterClrMapping/>
  </p:clrMapOvr>
  <p:transition xmlns:p14="http://schemas.microsoft.com/office/powerpoint/2010/main" spd="slow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hape 314"/>
          <p:cNvSpPr>
            <a:spLocks noGrp="1"/>
          </p:cNvSpPr>
          <p:nvPr>
            <p:ph type="body" idx="13"/>
          </p:nvPr>
        </p:nvSpPr>
        <p:spPr>
          <a:xfrm>
            <a:off x="446484" y="691765"/>
            <a:ext cx="6703970" cy="405517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Solving problem one: centralization</a:t>
            </a:r>
            <a:endParaRPr dirty="0"/>
          </a:p>
        </p:txBody>
      </p:sp>
      <p:sp>
        <p:nvSpPr>
          <p:cNvPr id="315" name="Shape 315"/>
          <p:cNvSpPr>
            <a:spLocks noGrp="1"/>
          </p:cNvSpPr>
          <p:nvPr>
            <p:ph type="body" idx="1"/>
          </p:nvPr>
        </p:nvSpPr>
        <p:spPr>
          <a:xfrm>
            <a:off x="446485" y="1323892"/>
            <a:ext cx="8251031" cy="3578087"/>
          </a:xfrm>
          <a:prstGeom prst="rect">
            <a:avLst/>
          </a:prstGeom>
        </p:spPr>
        <p:txBody>
          <a:bodyPr/>
          <a:lstStyle/>
          <a:p>
            <a:pPr marL="160101" indent="-160101">
              <a:buSzPct val="70000"/>
              <a:buFont typeface="Lucida Grande"/>
              <a:buChar char="‣"/>
            </a:pPr>
            <a:r>
              <a:rPr lang="en-US" dirty="0" smtClean="0"/>
              <a:t>Essentially the issue boils down to centralizing as much code as you can. This will allow coders not to have to re-invent the wheel every time they need to get data from a new data source. </a:t>
            </a:r>
          </a:p>
          <a:p>
            <a:pPr marL="160101" indent="-160101">
              <a:buSzPct val="70000"/>
              <a:buFont typeface="Lucida Grande"/>
              <a:buChar char="‣"/>
            </a:pPr>
            <a:r>
              <a:rPr lang="en-US" dirty="0" smtClean="0"/>
              <a:t>The best way to do this is to store all of your data in the same format as much as possible (prior to loading it to your database.</a:t>
            </a:r>
          </a:p>
          <a:p>
            <a:pPr marL="160101" indent="-160101">
              <a:buSzPct val="70000"/>
              <a:buFont typeface="Lucida Grande"/>
              <a:buChar char="‣"/>
            </a:pPr>
            <a:r>
              <a:rPr lang="en-US" dirty="0" smtClean="0"/>
              <a:t>This is the DRY concept in coding (</a:t>
            </a:r>
            <a:r>
              <a:rPr lang="en-US" b="1" dirty="0" smtClean="0"/>
              <a:t>D</a:t>
            </a:r>
            <a:r>
              <a:rPr lang="en-US" dirty="0" smtClean="0"/>
              <a:t>on’t </a:t>
            </a:r>
            <a:r>
              <a:rPr lang="en-US" b="1" dirty="0" smtClean="0"/>
              <a:t>R</a:t>
            </a:r>
            <a:r>
              <a:rPr lang="en-US" dirty="0" smtClean="0"/>
              <a:t>epeat </a:t>
            </a:r>
            <a:r>
              <a:rPr lang="en-US" b="1" dirty="0" smtClean="0"/>
              <a:t>Y</a:t>
            </a:r>
            <a:r>
              <a:rPr lang="en-US" dirty="0" smtClean="0"/>
              <a:t>ourself)</a:t>
            </a:r>
            <a:endParaRPr lang="en-US" dirty="0" smtClean="0"/>
          </a:p>
          <a:p>
            <a:pPr marL="680269" lvl="1" indent="-160101"/>
            <a:endParaRPr lang="en-US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9875" y="3863975"/>
            <a:ext cx="3289300" cy="246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99363"/>
      </p:ext>
    </p:extLst>
  </p:cSld>
  <p:clrMapOvr>
    <a:masterClrMapping/>
  </p:clrMapOvr>
  <p:transition xmlns:p14="http://schemas.microsoft.com/office/powerpoint/2010/main" spd="slow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hape 314"/>
          <p:cNvSpPr>
            <a:spLocks noGrp="1"/>
          </p:cNvSpPr>
          <p:nvPr>
            <p:ph type="body" idx="13"/>
          </p:nvPr>
        </p:nvSpPr>
        <p:spPr>
          <a:xfrm>
            <a:off x="446484" y="691765"/>
            <a:ext cx="6703970" cy="405517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Solving problem one: centralization</a:t>
            </a:r>
            <a:endParaRPr dirty="0"/>
          </a:p>
        </p:txBody>
      </p:sp>
      <p:sp>
        <p:nvSpPr>
          <p:cNvPr id="315" name="Shape 315"/>
          <p:cNvSpPr>
            <a:spLocks noGrp="1"/>
          </p:cNvSpPr>
          <p:nvPr>
            <p:ph type="body" idx="1"/>
          </p:nvPr>
        </p:nvSpPr>
        <p:spPr>
          <a:xfrm>
            <a:off x="446485" y="1323892"/>
            <a:ext cx="8251031" cy="3578087"/>
          </a:xfrm>
          <a:prstGeom prst="rect">
            <a:avLst/>
          </a:prstGeom>
        </p:spPr>
        <p:txBody>
          <a:bodyPr/>
          <a:lstStyle/>
          <a:p>
            <a:pPr marL="680269" lvl="1" indent="-160101"/>
            <a:r>
              <a:rPr lang="en-US" dirty="0" smtClean="0"/>
              <a:t>This is a problem that can be solved a couple of way:</a:t>
            </a:r>
          </a:p>
          <a:p>
            <a:pPr marL="1040385" lvl="2" indent="-160101"/>
            <a:r>
              <a:rPr lang="en-US" b="1" dirty="0" smtClean="0"/>
              <a:t>Frameworks:</a:t>
            </a:r>
            <a:r>
              <a:rPr lang="en-US" dirty="0" smtClean="0"/>
              <a:t> There are frameworks that have pre-built objects that your coders can use</a:t>
            </a:r>
          </a:p>
          <a:p>
            <a:pPr marL="1400502" lvl="3" indent="-160101"/>
            <a:r>
              <a:rPr lang="en-US" dirty="0" smtClean="0"/>
              <a:t>The problem is that you still have to teach the use of the objects/codes</a:t>
            </a:r>
          </a:p>
          <a:p>
            <a:pPr marL="1400502" lvl="3" indent="-160101"/>
            <a:r>
              <a:rPr lang="en-US" dirty="0" smtClean="0"/>
              <a:t>And you can’t personalize </a:t>
            </a:r>
            <a:r>
              <a:rPr lang="en-US" dirty="0" smtClean="0"/>
              <a:t>it.</a:t>
            </a:r>
          </a:p>
          <a:p>
            <a:pPr marL="1040385" lvl="2" indent="-160101"/>
            <a:r>
              <a:rPr lang="en-US" b="1" dirty="0" smtClean="0"/>
              <a:t>ETL Tools:</a:t>
            </a:r>
            <a:endParaRPr lang="en-US" dirty="0" smtClean="0"/>
          </a:p>
          <a:p>
            <a:pPr marL="1400502" lvl="3" indent="-160101"/>
            <a:r>
              <a:rPr lang="en-US" b="1" dirty="0" smtClean="0"/>
              <a:t>SSIS, </a:t>
            </a:r>
            <a:r>
              <a:rPr lang="en-US" b="1" dirty="0" err="1" smtClean="0"/>
              <a:t>Pentaho</a:t>
            </a:r>
            <a:r>
              <a:rPr lang="en-US" b="1" dirty="0" smtClean="0"/>
              <a:t>, </a:t>
            </a:r>
            <a:r>
              <a:rPr lang="en-US" b="1" dirty="0" err="1" smtClean="0"/>
              <a:t>Microstrategy</a:t>
            </a:r>
            <a:endParaRPr lang="en-US" b="1" dirty="0" smtClean="0"/>
          </a:p>
          <a:p>
            <a:pPr marL="1760618" lvl="4" indent="-160101"/>
            <a:r>
              <a:rPr lang="en-US" dirty="0" smtClean="0"/>
              <a:t>The problem is that they are pricey.</a:t>
            </a:r>
          </a:p>
        </p:txBody>
      </p:sp>
    </p:spTree>
    <p:extLst>
      <p:ext uri="{BB962C8B-B14F-4D97-AF65-F5344CB8AC3E}">
        <p14:creationId xmlns:p14="http://schemas.microsoft.com/office/powerpoint/2010/main" val="1856608371"/>
      </p:ext>
    </p:extLst>
  </p:cSld>
  <p:clrMapOvr>
    <a:masterClrMapping/>
  </p:clrMapOvr>
  <p:transition xmlns:p14="http://schemas.microsoft.com/office/powerpoint/2010/main" spd="slow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hape 314"/>
          <p:cNvSpPr>
            <a:spLocks noGrp="1"/>
          </p:cNvSpPr>
          <p:nvPr>
            <p:ph type="body" idx="13"/>
          </p:nvPr>
        </p:nvSpPr>
        <p:spPr>
          <a:xfrm>
            <a:off x="446484" y="691765"/>
            <a:ext cx="6703970" cy="405517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Solving problem one: centralization</a:t>
            </a:r>
            <a:endParaRPr dirty="0"/>
          </a:p>
        </p:txBody>
      </p:sp>
      <p:sp>
        <p:nvSpPr>
          <p:cNvPr id="315" name="Shape 315"/>
          <p:cNvSpPr>
            <a:spLocks noGrp="1"/>
          </p:cNvSpPr>
          <p:nvPr>
            <p:ph type="body" idx="1"/>
          </p:nvPr>
        </p:nvSpPr>
        <p:spPr>
          <a:xfrm>
            <a:off x="446485" y="1323892"/>
            <a:ext cx="8251031" cy="3578087"/>
          </a:xfrm>
          <a:prstGeom prst="rect">
            <a:avLst/>
          </a:prstGeom>
        </p:spPr>
        <p:txBody>
          <a:bodyPr/>
          <a:lstStyle/>
          <a:p>
            <a:pPr marL="680269" lvl="1" indent="-160101"/>
            <a:r>
              <a:rPr lang="en-US" dirty="0" smtClean="0"/>
              <a:t>Recommendation: Do it yourself. </a:t>
            </a:r>
            <a:endParaRPr lang="en-US" dirty="0"/>
          </a:p>
          <a:p>
            <a:pPr marL="680269" lvl="1" indent="-160101"/>
            <a:r>
              <a:rPr lang="en-US" dirty="0" smtClean="0"/>
              <a:t>You should make everything uniform in your system you can </a:t>
            </a:r>
            <a:r>
              <a:rPr lang="en-US" b="1" dirty="0" smtClean="0"/>
              <a:t>except</a:t>
            </a:r>
            <a:r>
              <a:rPr lang="en-US" dirty="0" smtClean="0"/>
              <a:t> the actual connection (because we can’t write a single connector to an API, FTP server, SFTP, web scraper, </a:t>
            </a:r>
            <a:r>
              <a:rPr lang="en-US" dirty="0" err="1" smtClean="0"/>
              <a:t>etc</a:t>
            </a:r>
            <a:r>
              <a:rPr lang="en-US" dirty="0" smtClean="0"/>
              <a:t>).</a:t>
            </a:r>
          </a:p>
          <a:p>
            <a:pPr marL="680269" lvl="1" indent="-160101"/>
            <a:r>
              <a:rPr lang="en-US" dirty="0" smtClean="0"/>
              <a:t>Move every piece of data you can into one universal format that </a:t>
            </a:r>
            <a:r>
              <a:rPr lang="en-US" b="1" dirty="0" smtClean="0"/>
              <a:t>every language</a:t>
            </a:r>
            <a:r>
              <a:rPr lang="en-US" dirty="0" smtClean="0"/>
              <a:t> and </a:t>
            </a:r>
            <a:r>
              <a:rPr lang="en-US" b="1" dirty="0" smtClean="0"/>
              <a:t>every program</a:t>
            </a:r>
            <a:r>
              <a:rPr lang="en-US" dirty="0" smtClean="0"/>
              <a:t> can utilize:</a:t>
            </a:r>
          </a:p>
          <a:p>
            <a:pPr marL="1040385" lvl="2" indent="-160101"/>
            <a:r>
              <a:rPr lang="en-US" dirty="0" smtClean="0"/>
              <a:t>Write the data to a text file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00" y="4405467"/>
            <a:ext cx="2962275" cy="1971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503924"/>
      </p:ext>
    </p:extLst>
  </p:cSld>
  <p:clrMapOvr>
    <a:masterClrMapping/>
  </p:clrMapOvr>
  <p:transition xmlns:p14="http://schemas.microsoft.com/office/powerpoint/2010/main" spd="slow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hape 314"/>
          <p:cNvSpPr>
            <a:spLocks noGrp="1"/>
          </p:cNvSpPr>
          <p:nvPr>
            <p:ph type="body" idx="13"/>
          </p:nvPr>
        </p:nvSpPr>
        <p:spPr>
          <a:xfrm>
            <a:off x="446484" y="691765"/>
            <a:ext cx="6703970" cy="405517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Text files should be the end point</a:t>
            </a:r>
            <a:endParaRPr dirty="0"/>
          </a:p>
        </p:txBody>
      </p:sp>
      <p:sp>
        <p:nvSpPr>
          <p:cNvPr id="315" name="Shape 315"/>
          <p:cNvSpPr>
            <a:spLocks noGrp="1"/>
          </p:cNvSpPr>
          <p:nvPr>
            <p:ph type="body" idx="1"/>
          </p:nvPr>
        </p:nvSpPr>
        <p:spPr>
          <a:xfrm>
            <a:off x="446485" y="1323892"/>
            <a:ext cx="8251031" cy="3578087"/>
          </a:xfrm>
          <a:prstGeom prst="rect">
            <a:avLst/>
          </a:prstGeom>
        </p:spPr>
        <p:txBody>
          <a:bodyPr/>
          <a:lstStyle/>
          <a:p>
            <a:pPr marL="680269" lvl="1" indent="-160101"/>
            <a:r>
              <a:rPr lang="en-US" dirty="0" smtClean="0"/>
              <a:t>So with every new connection and every piece of data- simply have your program write to a text file (and compress it, optionally, if it’s big enough)</a:t>
            </a:r>
          </a:p>
          <a:p>
            <a:pPr marL="680269" lvl="1" indent="-160101"/>
            <a:r>
              <a:rPr lang="en-US" dirty="0" smtClean="0"/>
              <a:t>You can write to a new file every day or append depending on your needs. </a:t>
            </a:r>
          </a:p>
          <a:p>
            <a:pPr marL="680269" lvl="1" indent="-160101"/>
            <a:r>
              <a:rPr lang="en-US" dirty="0" smtClean="0"/>
              <a:t>Files can be .</a:t>
            </a:r>
            <a:r>
              <a:rPr lang="en-US" dirty="0" err="1" smtClean="0"/>
              <a:t>csv</a:t>
            </a:r>
            <a:r>
              <a:rPr lang="en-US" dirty="0" smtClean="0"/>
              <a:t>, .txt, .</a:t>
            </a:r>
            <a:r>
              <a:rPr lang="en-US" dirty="0" err="1" smtClean="0"/>
              <a:t>tsv</a:t>
            </a:r>
            <a:r>
              <a:rPr lang="en-US" dirty="0" smtClean="0"/>
              <a:t>, .log….whatever floats your boat.</a:t>
            </a:r>
          </a:p>
          <a:p>
            <a:pPr marL="680269" lvl="1" indent="-160101"/>
            <a:r>
              <a:rPr lang="en-US" dirty="0" smtClean="0"/>
              <a:t>So now all we need to do is get the connection and have our code write to a file (and maybe zip it)</a:t>
            </a:r>
            <a:endParaRPr lang="en-US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284" y="4811395"/>
            <a:ext cx="1470966" cy="1904042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2905124" y="5793105"/>
            <a:ext cx="3222625" cy="490855"/>
          </a:xfrm>
          <a:prstGeom prst="rightArrow">
            <a:avLst/>
          </a:prstGeom>
          <a:blipFill rotWithShape="1">
            <a:blip r:embed="rId4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4739" y="4521512"/>
            <a:ext cx="2789261" cy="21939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60750" y="4620672"/>
            <a:ext cx="1761852" cy="1172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59557"/>
      </p:ext>
    </p:extLst>
  </p:cSld>
  <p:clrMapOvr>
    <a:masterClrMapping/>
  </p:clrMapOvr>
  <p:transition xmlns:p14="http://schemas.microsoft.com/office/powerpoint/2010/main" spd="slow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hape 314"/>
          <p:cNvSpPr>
            <a:spLocks noGrp="1"/>
          </p:cNvSpPr>
          <p:nvPr>
            <p:ph type="body" idx="13"/>
          </p:nvPr>
        </p:nvSpPr>
        <p:spPr>
          <a:xfrm>
            <a:off x="446484" y="691765"/>
            <a:ext cx="6703970" cy="405517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Architecture</a:t>
            </a:r>
            <a:endParaRPr dirty="0"/>
          </a:p>
        </p:txBody>
      </p:sp>
      <p:sp>
        <p:nvSpPr>
          <p:cNvPr id="315" name="Shape 315"/>
          <p:cNvSpPr>
            <a:spLocks noGrp="1"/>
          </p:cNvSpPr>
          <p:nvPr>
            <p:ph type="body" idx="1"/>
          </p:nvPr>
        </p:nvSpPr>
        <p:spPr>
          <a:xfrm>
            <a:off x="446485" y="1323892"/>
            <a:ext cx="8251031" cy="3578087"/>
          </a:xfrm>
          <a:prstGeom prst="rect">
            <a:avLst/>
          </a:prstGeom>
        </p:spPr>
        <p:txBody>
          <a:bodyPr/>
          <a:lstStyle/>
          <a:p>
            <a:pPr marL="680269" lvl="1" indent="-160101"/>
            <a:r>
              <a:rPr lang="en-US" dirty="0" smtClean="0"/>
              <a:t>From an architectural standpoint you’ve written your first (and ideally ONLY) </a:t>
            </a:r>
            <a:r>
              <a:rPr lang="en-US" dirty="0" smtClean="0"/>
              <a:t>un-reusable code here- the connection data.</a:t>
            </a:r>
          </a:p>
          <a:p>
            <a:pPr marL="680269" lvl="1" indent="-160101"/>
            <a:r>
              <a:rPr lang="en-US" b="1" dirty="0" smtClean="0"/>
              <a:t>By the way</a:t>
            </a:r>
            <a:r>
              <a:rPr lang="en-US" dirty="0" smtClean="0"/>
              <a:t>: Recommend that for access keys/access code you centralize the connection parameters (host, </a:t>
            </a:r>
            <a:r>
              <a:rPr lang="en-US" dirty="0" err="1" smtClean="0"/>
              <a:t>api</a:t>
            </a:r>
            <a:r>
              <a:rPr lang="en-US" dirty="0" err="1" smtClean="0"/>
              <a:t>_token</a:t>
            </a:r>
            <a:r>
              <a:rPr lang="en-US" dirty="0" smtClean="0"/>
              <a:t>, </a:t>
            </a:r>
            <a:r>
              <a:rPr lang="en-US" dirty="0" err="1" smtClean="0"/>
              <a:t>etc</a:t>
            </a:r>
            <a:r>
              <a:rPr lang="en-US" dirty="0" smtClean="0"/>
              <a:t>) in either a file (like a </a:t>
            </a:r>
            <a:r>
              <a:rPr lang="en-US" dirty="0" err="1" smtClean="0"/>
              <a:t>yaml</a:t>
            </a:r>
            <a:r>
              <a:rPr lang="en-US" dirty="0" smtClean="0"/>
              <a:t>) or </a:t>
            </a:r>
            <a:r>
              <a:rPr lang="en-US" dirty="0" err="1" smtClean="0"/>
              <a:t>dockerfile</a:t>
            </a:r>
            <a:r>
              <a:rPr lang="en-US" dirty="0" smtClean="0"/>
              <a:t> or something else.</a:t>
            </a:r>
            <a:endParaRPr lang="en-US" b="1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2883" y="3794125"/>
            <a:ext cx="3695492" cy="270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52503"/>
      </p:ext>
    </p:extLst>
  </p:cSld>
  <p:clrMapOvr>
    <a:masterClrMapping/>
  </p:clrMapOvr>
  <p:transition xmlns:p14="http://schemas.microsoft.com/office/powerpoint/2010/main" spd="slow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hape 314"/>
          <p:cNvSpPr>
            <a:spLocks noGrp="1"/>
          </p:cNvSpPr>
          <p:nvPr>
            <p:ph type="body" idx="13"/>
          </p:nvPr>
        </p:nvSpPr>
        <p:spPr>
          <a:xfrm>
            <a:off x="446484" y="691765"/>
            <a:ext cx="6703970" cy="405517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Storing text files</a:t>
            </a:r>
            <a:endParaRPr dirty="0"/>
          </a:p>
        </p:txBody>
      </p:sp>
      <p:sp>
        <p:nvSpPr>
          <p:cNvPr id="315" name="Shape 315"/>
          <p:cNvSpPr>
            <a:spLocks noGrp="1"/>
          </p:cNvSpPr>
          <p:nvPr>
            <p:ph type="body" idx="1"/>
          </p:nvPr>
        </p:nvSpPr>
        <p:spPr>
          <a:xfrm>
            <a:off x="446485" y="1323892"/>
            <a:ext cx="8251031" cy="3578087"/>
          </a:xfrm>
          <a:prstGeom prst="rect">
            <a:avLst/>
          </a:prstGeom>
        </p:spPr>
        <p:txBody>
          <a:bodyPr/>
          <a:lstStyle/>
          <a:p>
            <a:pPr marL="680269" lvl="1" indent="-160101"/>
            <a:r>
              <a:rPr lang="en-US" dirty="0" smtClean="0"/>
              <a:t>Storing your data in text files has a couple of advantages:</a:t>
            </a:r>
          </a:p>
          <a:p>
            <a:pPr marL="1040385" lvl="2" indent="-160101"/>
            <a:r>
              <a:rPr lang="en-US" dirty="0" smtClean="0"/>
              <a:t>It’s a singular end point for writing your data</a:t>
            </a:r>
          </a:p>
          <a:p>
            <a:pPr marL="1040385" lvl="2" indent="-160101"/>
            <a:r>
              <a:rPr lang="en-US" dirty="0" smtClean="0"/>
              <a:t>It will keep a copy of your data for you should there be a catastrophic database failure (and all of your data dies). It may take a while but you can re-load from your text files</a:t>
            </a:r>
          </a:p>
          <a:p>
            <a:pPr marL="1040385" lvl="2" indent="-160101"/>
            <a:r>
              <a:rPr lang="en-US" dirty="0" smtClean="0"/>
              <a:t>Compression allows you to reduce the space taken up by files. </a:t>
            </a:r>
            <a:endParaRPr lang="en-US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6900" y="4013200"/>
            <a:ext cx="2857500" cy="284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95832"/>
      </p:ext>
    </p:extLst>
  </p:cSld>
  <p:clrMapOvr>
    <a:masterClrMapping/>
  </p:clrMapOvr>
  <p:transition xmlns:p14="http://schemas.microsoft.com/office/powerpoint/2010/main" spd="slow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Intro to SQL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4"/>
          </p:nvPr>
        </p:nvSpPr>
        <p:spPr>
          <a:xfrm>
            <a:off x="446485" y="1383527"/>
            <a:ext cx="8251031" cy="4347921"/>
          </a:xfrm>
        </p:spPr>
        <p:txBody>
          <a:bodyPr/>
          <a:lstStyle/>
          <a:p>
            <a:r>
              <a:rPr lang="en-US" dirty="0" smtClean="0"/>
              <a:t>S3 buckets and virtual personal clouds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0907559"/>
      </p:ext>
    </p:extLst>
  </p:cSld>
  <p:clrMapOvr>
    <a:masterClrMapping/>
  </p:clrMapOvr>
  <p:transition xmlns:p14="http://schemas.microsoft.com/office/powerpoint/2010/main"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hape 314"/>
          <p:cNvSpPr>
            <a:spLocks noGrp="1"/>
          </p:cNvSpPr>
          <p:nvPr>
            <p:ph type="body" idx="13"/>
          </p:nvPr>
        </p:nvSpPr>
        <p:spPr>
          <a:xfrm>
            <a:off x="446484" y="691765"/>
            <a:ext cx="6703970" cy="405517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Storing your files</a:t>
            </a:r>
            <a:endParaRPr dirty="0"/>
          </a:p>
        </p:txBody>
      </p:sp>
      <p:sp>
        <p:nvSpPr>
          <p:cNvPr id="315" name="Shape 315"/>
          <p:cNvSpPr>
            <a:spLocks noGrp="1"/>
          </p:cNvSpPr>
          <p:nvPr>
            <p:ph type="body" idx="1"/>
          </p:nvPr>
        </p:nvSpPr>
        <p:spPr>
          <a:xfrm>
            <a:off x="446485" y="1323892"/>
            <a:ext cx="8251031" cy="3578087"/>
          </a:xfrm>
          <a:prstGeom prst="rect">
            <a:avLst/>
          </a:prstGeom>
        </p:spPr>
        <p:txBody>
          <a:bodyPr/>
          <a:lstStyle/>
          <a:p>
            <a:pPr marL="160101" indent="-160101">
              <a:buSzPct val="70000"/>
              <a:buFont typeface="Lucida Grande"/>
              <a:buChar char="‣"/>
            </a:pPr>
            <a:r>
              <a:rPr lang="en-US" dirty="0" smtClean="0"/>
              <a:t>So far we have written code to connect to a data source (FTP logs, API, web scraper, whatever) and write the outputs to a file</a:t>
            </a:r>
          </a:p>
          <a:p>
            <a:pPr marL="160101" indent="-160101">
              <a:buSzPct val="70000"/>
              <a:buFont typeface="Lucida Grande"/>
              <a:buChar char="‣"/>
            </a:pPr>
            <a:r>
              <a:rPr lang="en-US" dirty="0" smtClean="0"/>
              <a:t>But where do we store this file? </a:t>
            </a:r>
            <a:r>
              <a:rPr lang="en-US" b="1" dirty="0" smtClean="0"/>
              <a:t>Amazon s3 buckets. </a:t>
            </a:r>
          </a:p>
          <a:p>
            <a:pPr marL="160101" indent="-160101">
              <a:buSzPct val="70000"/>
              <a:buFont typeface="Lucida Grande"/>
              <a:buChar char="‣"/>
            </a:pPr>
            <a:r>
              <a:rPr lang="en-US" dirty="0" smtClean="0"/>
              <a:t>S3 buckets are like FTP end points- but they can do </a:t>
            </a:r>
            <a:r>
              <a:rPr lang="en-US" b="1" dirty="0" smtClean="0"/>
              <a:t>so</a:t>
            </a:r>
            <a:r>
              <a:rPr lang="en-US" dirty="0" smtClean="0"/>
              <a:t> much more. </a:t>
            </a:r>
          </a:p>
          <a:p>
            <a:pPr marL="160101" indent="-160101">
              <a:buSzPct val="70000"/>
              <a:buFont typeface="Lucida Grande"/>
              <a:buChar char="‣"/>
            </a:pPr>
            <a:r>
              <a:rPr lang="en-US" dirty="0" smtClean="0"/>
              <a:t>You can turn them into websites, move files around them, create directory structures, etc.</a:t>
            </a:r>
            <a:endParaRPr lang="en-US" dirty="0" smtClean="0"/>
          </a:p>
          <a:p>
            <a:pPr marL="160101" indent="-160101">
              <a:buSzPct val="70000"/>
              <a:buFont typeface="Lucida Grande"/>
              <a:buChar char="‣"/>
            </a:pP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6200" y="4470400"/>
            <a:ext cx="3911600" cy="208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346635"/>
      </p:ext>
    </p:extLst>
  </p:cSld>
  <p:clrMapOvr>
    <a:masterClrMapping/>
  </p:clrMapOvr>
  <p:transition xmlns:p14="http://schemas.microsoft.com/office/powerpoint/2010/main" spd="slow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hape 314"/>
          <p:cNvSpPr>
            <a:spLocks noGrp="1"/>
          </p:cNvSpPr>
          <p:nvPr>
            <p:ph type="body" idx="13"/>
          </p:nvPr>
        </p:nvSpPr>
        <p:spPr>
          <a:xfrm>
            <a:off x="446484" y="691765"/>
            <a:ext cx="6703970" cy="405517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What is an s3 bucket?</a:t>
            </a:r>
            <a:endParaRPr dirty="0"/>
          </a:p>
        </p:txBody>
      </p:sp>
      <p:sp>
        <p:nvSpPr>
          <p:cNvPr id="315" name="Shape 315"/>
          <p:cNvSpPr>
            <a:spLocks noGrp="1"/>
          </p:cNvSpPr>
          <p:nvPr>
            <p:ph type="body" idx="1"/>
          </p:nvPr>
        </p:nvSpPr>
        <p:spPr>
          <a:xfrm>
            <a:off x="446485" y="1323892"/>
            <a:ext cx="8251031" cy="3578087"/>
          </a:xfrm>
          <a:prstGeom prst="rect">
            <a:avLst/>
          </a:prstGeom>
        </p:spPr>
        <p:txBody>
          <a:bodyPr/>
          <a:lstStyle/>
          <a:p>
            <a:pPr marL="160101" indent="-160101">
              <a:buSzPct val="70000"/>
              <a:buFont typeface="Lucida Grande"/>
              <a:buChar char="‣"/>
            </a:pPr>
            <a:r>
              <a:rPr lang="en-US" dirty="0" smtClean="0"/>
              <a:t>So what </a:t>
            </a:r>
            <a:r>
              <a:rPr lang="en-US" b="1" dirty="0" smtClean="0"/>
              <a:t>is</a:t>
            </a:r>
            <a:r>
              <a:rPr lang="en-US" dirty="0" smtClean="0"/>
              <a:t> an Amazon s3 bucket? </a:t>
            </a:r>
          </a:p>
          <a:p>
            <a:pPr marL="160101" indent="-160101">
              <a:buSzPct val="70000"/>
              <a:buFont typeface="Lucida Grande"/>
              <a:buChar char="‣"/>
            </a:pPr>
            <a:r>
              <a:rPr lang="en-US" dirty="0" smtClean="0"/>
              <a:t>The s3 is for </a:t>
            </a:r>
            <a:r>
              <a:rPr lang="en-US" b="1" dirty="0" smtClean="0"/>
              <a:t>Simple</a:t>
            </a:r>
            <a:r>
              <a:rPr lang="en-US" dirty="0" smtClean="0"/>
              <a:t> </a:t>
            </a:r>
            <a:r>
              <a:rPr lang="en-US" b="1" dirty="0" smtClean="0"/>
              <a:t>Storage Service</a:t>
            </a:r>
            <a:r>
              <a:rPr lang="en-US" dirty="0" smtClean="0"/>
              <a:t>- and that’s pretty much the definition. It allows you to store files in the cloud (not IN the computer) and retrieve them whenever you want. </a:t>
            </a:r>
            <a:endParaRPr lang="en-US" dirty="0" smtClean="0"/>
          </a:p>
          <a:p>
            <a:pPr marL="160101" indent="-160101">
              <a:buSzPct val="70000"/>
              <a:buFont typeface="Lucida Grande"/>
              <a:buChar char="‣"/>
            </a:pPr>
            <a:endParaRPr lang="en-US" dirty="0"/>
          </a:p>
          <a:p>
            <a:pPr marL="160101" indent="-160101">
              <a:buSzPct val="70000"/>
              <a:buFont typeface="Lucida Grande"/>
              <a:buChar char="‣"/>
            </a:pPr>
            <a:r>
              <a:rPr lang="en-US" dirty="0" smtClean="0"/>
              <a:t>You can create directory structures, pass data around. </a:t>
            </a:r>
          </a:p>
          <a:p>
            <a:pPr marL="160101" indent="-160101">
              <a:buSzPct val="70000"/>
              <a:buFont typeface="Lucida Grande"/>
              <a:buChar char="‣"/>
            </a:pPr>
            <a:r>
              <a:rPr lang="en-US" dirty="0" smtClean="0"/>
              <a:t>Think of </a:t>
            </a:r>
            <a:r>
              <a:rPr lang="en-US" dirty="0" err="1" smtClean="0"/>
              <a:t>DropBox</a:t>
            </a:r>
            <a:r>
              <a:rPr lang="en-US" dirty="0" smtClean="0"/>
              <a:t> as a similar example. </a:t>
            </a:r>
            <a:endParaRPr lang="en-US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1875" y="4235450"/>
            <a:ext cx="4295775" cy="226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187283"/>
      </p:ext>
    </p:extLst>
  </p:cSld>
  <p:clrMapOvr>
    <a:masterClrMapping/>
  </p:clrMapOvr>
  <p:transition xmlns:p14="http://schemas.microsoft.com/office/powerpoint/2010/main" spd="slow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hape 314"/>
          <p:cNvSpPr>
            <a:spLocks noGrp="1"/>
          </p:cNvSpPr>
          <p:nvPr>
            <p:ph type="body" idx="13"/>
          </p:nvPr>
        </p:nvSpPr>
        <p:spPr>
          <a:xfrm>
            <a:off x="446484" y="691765"/>
            <a:ext cx="6703970" cy="405517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What is an s3 bucket?</a:t>
            </a:r>
            <a:endParaRPr dirty="0"/>
          </a:p>
        </p:txBody>
      </p:sp>
      <p:sp>
        <p:nvSpPr>
          <p:cNvPr id="315" name="Shape 315"/>
          <p:cNvSpPr>
            <a:spLocks noGrp="1"/>
          </p:cNvSpPr>
          <p:nvPr>
            <p:ph type="body" idx="1"/>
          </p:nvPr>
        </p:nvSpPr>
        <p:spPr>
          <a:xfrm>
            <a:off x="446485" y="1323892"/>
            <a:ext cx="8251031" cy="3578087"/>
          </a:xfrm>
          <a:prstGeom prst="rect">
            <a:avLst/>
          </a:prstGeom>
        </p:spPr>
        <p:txBody>
          <a:bodyPr/>
          <a:lstStyle/>
          <a:p>
            <a:pPr marL="160101" indent="-160101">
              <a:buSzPct val="70000"/>
              <a:buFont typeface="Lucida Grande"/>
              <a:buChar char="‣"/>
            </a:pPr>
            <a:r>
              <a:rPr lang="en-US" dirty="0" smtClean="0"/>
              <a:t>S3 buckets allow you a convenient way to store files where you can create file structures. </a:t>
            </a:r>
          </a:p>
          <a:p>
            <a:pPr marL="160101" indent="-160101">
              <a:buSzPct val="70000"/>
              <a:buFont typeface="Lucida Grande"/>
              <a:buChar char="‣"/>
            </a:pPr>
            <a:r>
              <a:rPr lang="en-US" dirty="0" smtClean="0"/>
              <a:t>So let’s say you wanted all of your data stored by DAY for the month of MAY? You might have a file structure that looks like this: </a:t>
            </a:r>
            <a:endParaRPr lang="en-US" dirty="0"/>
          </a:p>
          <a:p>
            <a:pPr marL="1400502" lvl="3" indent="-160101"/>
            <a:r>
              <a:rPr lang="en-US" dirty="0" smtClean="0"/>
              <a:t>May-2016:</a:t>
            </a:r>
          </a:p>
          <a:p>
            <a:pPr marL="1760618" lvl="4" indent="-160101"/>
            <a:r>
              <a:rPr lang="en-US" dirty="0" smtClean="0"/>
              <a:t>Files_day_01</a:t>
            </a:r>
          </a:p>
          <a:p>
            <a:pPr marL="1760618" lvl="4" indent="-160101"/>
            <a:r>
              <a:rPr lang="en-US" dirty="0" smtClean="0"/>
              <a:t>Files_day_02</a:t>
            </a:r>
            <a:br>
              <a:rPr lang="en-US" dirty="0" smtClean="0"/>
            </a:br>
            <a:r>
              <a:rPr lang="en-US" dirty="0" smtClean="0"/>
              <a:t>Files_day_03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7815" y="3841750"/>
            <a:ext cx="3936765" cy="279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268755"/>
      </p:ext>
    </p:extLst>
  </p:cSld>
  <p:clrMapOvr>
    <a:masterClrMapping/>
  </p:clrMapOvr>
  <p:transition xmlns:p14="http://schemas.microsoft.com/office/powerpoint/2010/main"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hape 293"/>
          <p:cNvSpPr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Introductions!</a:t>
            </a:r>
            <a:endParaRPr dirty="0"/>
          </a:p>
        </p:txBody>
      </p:sp>
      <p:sp>
        <p:nvSpPr>
          <p:cNvPr id="294" name="Shape 29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SO WHAT BRINGS YOU HERE TONIGHT?</a:t>
            </a:r>
            <a:endParaRPr dirty="0"/>
          </a:p>
        </p:txBody>
      </p:sp>
      <p:sp>
        <p:nvSpPr>
          <p:cNvPr id="295" name="Shape 295"/>
          <p:cNvSpPr/>
          <p:nvPr/>
        </p:nvSpPr>
        <p:spPr>
          <a:xfrm>
            <a:off x="462275" y="2143861"/>
            <a:ext cx="8125271" cy="3578088"/>
          </a:xfrm>
          <a:prstGeom prst="rect">
            <a:avLst/>
          </a:prstGeom>
          <a:ln w="12700"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marL="160076" indent="-160076" defTabSz="510244">
              <a:spcBef>
                <a:spcPts val="788"/>
              </a:spcBef>
              <a:buSzPct val="70000"/>
              <a:buFont typeface="Lucida Grande"/>
              <a:buChar char="‣"/>
              <a:defRPr sz="28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pP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8893" y="2664994"/>
            <a:ext cx="5180263" cy="3880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922082"/>
      </p:ext>
    </p:extLst>
  </p:cSld>
  <p:clrMapOvr>
    <a:masterClrMapping/>
  </p:clrMapOvr>
  <p:transition xmlns:p14="http://schemas.microsoft.com/office/powerpoint/2010/main" spd="slow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hape 314"/>
          <p:cNvSpPr>
            <a:spLocks noGrp="1"/>
          </p:cNvSpPr>
          <p:nvPr>
            <p:ph type="body" idx="13"/>
          </p:nvPr>
        </p:nvSpPr>
        <p:spPr>
          <a:xfrm>
            <a:off x="446484" y="691765"/>
            <a:ext cx="6703970" cy="405517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What is an s3 bucket?</a:t>
            </a:r>
            <a:endParaRPr dirty="0"/>
          </a:p>
        </p:txBody>
      </p:sp>
      <p:sp>
        <p:nvSpPr>
          <p:cNvPr id="315" name="Shape 315"/>
          <p:cNvSpPr>
            <a:spLocks noGrp="1"/>
          </p:cNvSpPr>
          <p:nvPr>
            <p:ph type="body" idx="1"/>
          </p:nvPr>
        </p:nvSpPr>
        <p:spPr>
          <a:xfrm>
            <a:off x="446485" y="1323892"/>
            <a:ext cx="8251031" cy="3578087"/>
          </a:xfrm>
          <a:prstGeom prst="rect">
            <a:avLst/>
          </a:prstGeom>
        </p:spPr>
        <p:txBody>
          <a:bodyPr/>
          <a:lstStyle/>
          <a:p>
            <a:pPr marL="160101" indent="-160101">
              <a:buSzPct val="70000"/>
              <a:buFont typeface="Lucida Grande"/>
              <a:buChar char="‣"/>
            </a:pPr>
            <a:r>
              <a:rPr lang="en-US" dirty="0" smtClean="0"/>
              <a:t>S3 buckets are ultra-secure and replicated across multiple servers (across multiple amazon facilities). </a:t>
            </a:r>
          </a:p>
          <a:p>
            <a:pPr marL="160101" indent="-160101">
              <a:buSzPct val="70000"/>
              <a:buFont typeface="Lucida Grande"/>
              <a:buChar char="‣"/>
            </a:pPr>
            <a:r>
              <a:rPr lang="en-US" dirty="0" smtClean="0"/>
              <a:t>You can preserve, retrieve, and restore data in s3- including different data</a:t>
            </a:r>
          </a:p>
          <a:p>
            <a:pPr marL="160101" indent="-160101">
              <a:buSzPct val="70000"/>
              <a:buFont typeface="Lucida Grande"/>
              <a:buChar char="‣"/>
            </a:pPr>
            <a:r>
              <a:rPr lang="en-US" dirty="0" smtClean="0"/>
              <a:t>They utilize </a:t>
            </a:r>
            <a:r>
              <a:rPr lang="en-US" dirty="0" err="1" smtClean="0"/>
              <a:t>ssl</a:t>
            </a:r>
            <a:r>
              <a:rPr lang="en-US" dirty="0" smtClean="0"/>
              <a:t> to communicate and limit access by users</a:t>
            </a:r>
          </a:p>
          <a:p>
            <a:pPr marL="160101" indent="-160101">
              <a:buSzPct val="70000"/>
              <a:buFont typeface="Lucida Grande"/>
              <a:buChar char="‣"/>
            </a:pPr>
            <a:r>
              <a:rPr lang="en-US" dirty="0" smtClean="0"/>
              <a:t>You can output the contents directly to the web (even build your own site from them…though it’s pretty boring).</a:t>
            </a:r>
          </a:p>
          <a:p>
            <a:pPr marL="160101" indent="-160101">
              <a:buSzPct val="70000"/>
              <a:buFont typeface="Lucida Grande"/>
              <a:buChar char="‣"/>
            </a:pPr>
            <a:r>
              <a:rPr lang="en-US" b="1" dirty="0" smtClean="0"/>
              <a:t>Probably the biggest advantage is that it is easy to move data to ec2 instances if it’s in buckets.</a:t>
            </a:r>
          </a:p>
          <a:p>
            <a:pPr marL="160101" indent="-160101">
              <a:buSzPct val="70000"/>
              <a:buFont typeface="Lucida Grande"/>
              <a:buChar char="‣"/>
            </a:pPr>
            <a:r>
              <a:rPr lang="en-US" dirty="0" smtClean="0"/>
              <a:t>When the buckets get super large over time Amazon has a GLACIER to archive super old data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2000" y="5323858"/>
            <a:ext cx="2093516" cy="1388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885345"/>
      </p:ext>
    </p:extLst>
  </p:cSld>
  <p:clrMapOvr>
    <a:masterClrMapping/>
  </p:clrMapOvr>
  <p:transition xmlns:p14="http://schemas.microsoft.com/office/powerpoint/2010/main" spd="slow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hape 314"/>
          <p:cNvSpPr>
            <a:spLocks noGrp="1"/>
          </p:cNvSpPr>
          <p:nvPr>
            <p:ph type="body" idx="13"/>
          </p:nvPr>
        </p:nvSpPr>
        <p:spPr>
          <a:xfrm>
            <a:off x="446484" y="691765"/>
            <a:ext cx="6703970" cy="405517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Interaction with s3 buckets</a:t>
            </a:r>
            <a:endParaRPr dirty="0"/>
          </a:p>
        </p:txBody>
      </p:sp>
      <p:sp>
        <p:nvSpPr>
          <p:cNvPr id="315" name="Shape 315"/>
          <p:cNvSpPr>
            <a:spLocks noGrp="1"/>
          </p:cNvSpPr>
          <p:nvPr>
            <p:ph type="body" idx="1"/>
          </p:nvPr>
        </p:nvSpPr>
        <p:spPr>
          <a:xfrm>
            <a:off x="446485" y="1323892"/>
            <a:ext cx="8251031" cy="3578087"/>
          </a:xfrm>
          <a:prstGeom prst="rect">
            <a:avLst/>
          </a:prstGeom>
        </p:spPr>
        <p:txBody>
          <a:bodyPr/>
          <a:lstStyle/>
          <a:p>
            <a:pPr marL="160101" indent="-160101">
              <a:buSzPct val="70000"/>
              <a:buFont typeface="Lucida Grande"/>
              <a:buChar char="‣"/>
            </a:pPr>
            <a:r>
              <a:rPr lang="en-US" dirty="0" smtClean="0"/>
              <a:t>There are numerous ways to interact with s3 buckets:</a:t>
            </a:r>
          </a:p>
          <a:p>
            <a:pPr marL="680269" lvl="1" indent="-160101"/>
            <a:r>
              <a:rPr lang="en-US" dirty="0"/>
              <a:t>Y</a:t>
            </a:r>
            <a:r>
              <a:rPr lang="en-US" dirty="0" smtClean="0"/>
              <a:t>ou can utilize coding packages (“</a:t>
            </a:r>
            <a:r>
              <a:rPr lang="en-US" b="1" dirty="0" err="1" smtClean="0"/>
              <a:t>boto</a:t>
            </a:r>
            <a:r>
              <a:rPr lang="en-US" dirty="0" smtClean="0"/>
              <a:t>” is a favorite in Python)</a:t>
            </a:r>
          </a:p>
          <a:p>
            <a:pPr marL="680269" lvl="1" indent="-160101"/>
            <a:r>
              <a:rPr lang="en-US" dirty="0" smtClean="0"/>
              <a:t>You can utilize the command line (</a:t>
            </a:r>
            <a:r>
              <a:rPr lang="en-US" b="1" dirty="0" smtClean="0"/>
              <a:t>s3cmd</a:t>
            </a:r>
            <a:r>
              <a:rPr lang="en-US" dirty="0" smtClean="0"/>
              <a:t> or </a:t>
            </a:r>
            <a:r>
              <a:rPr lang="en-US" b="1" dirty="0" err="1" smtClean="0"/>
              <a:t>aws_cli</a:t>
            </a:r>
            <a:r>
              <a:rPr lang="en-US" dirty="0" smtClean="0"/>
              <a:t>) to interact- which allows you to “put” files in, “get” files out, “list” files and so much more. </a:t>
            </a:r>
          </a:p>
          <a:p>
            <a:pPr marL="680269" lvl="1" indent="-160101"/>
            <a:r>
              <a:rPr lang="en-US" dirty="0" smtClean="0"/>
              <a:t>Establishing connections is SUPER easy.</a:t>
            </a:r>
          </a:p>
          <a:p>
            <a:pPr marL="680269" lvl="1" indent="-160101"/>
            <a:endParaRPr lang="en-US" dirty="0" smtClean="0"/>
          </a:p>
          <a:p>
            <a:pPr marL="680269" lvl="1" indent="-160101"/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6875" y="4362450"/>
            <a:ext cx="2540000" cy="212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745475"/>
      </p:ext>
    </p:extLst>
  </p:cSld>
  <p:clrMapOvr>
    <a:masterClrMapping/>
  </p:clrMapOvr>
  <p:transition xmlns:p14="http://schemas.microsoft.com/office/powerpoint/2010/main" spd="slow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hape 314"/>
          <p:cNvSpPr>
            <a:spLocks noGrp="1"/>
          </p:cNvSpPr>
          <p:nvPr>
            <p:ph type="body" idx="13"/>
          </p:nvPr>
        </p:nvSpPr>
        <p:spPr>
          <a:xfrm>
            <a:off x="446484" y="691765"/>
            <a:ext cx="6703970" cy="405517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BUT FIRST!!</a:t>
            </a:r>
            <a:endParaRPr dirty="0"/>
          </a:p>
        </p:txBody>
      </p:sp>
      <p:sp>
        <p:nvSpPr>
          <p:cNvPr id="315" name="Shape 315"/>
          <p:cNvSpPr>
            <a:spLocks noGrp="1"/>
          </p:cNvSpPr>
          <p:nvPr>
            <p:ph type="body" idx="1"/>
          </p:nvPr>
        </p:nvSpPr>
        <p:spPr>
          <a:xfrm>
            <a:off x="446485" y="1323892"/>
            <a:ext cx="8251031" cy="3578087"/>
          </a:xfrm>
          <a:prstGeom prst="rect">
            <a:avLst/>
          </a:prstGeom>
        </p:spPr>
        <p:txBody>
          <a:bodyPr/>
          <a:lstStyle/>
          <a:p>
            <a:pPr marL="680269" lvl="1" indent="-160101"/>
            <a:r>
              <a:rPr lang="en-US" dirty="0" smtClean="0"/>
              <a:t>Before we run around creating s3 buckets willy </a:t>
            </a:r>
            <a:r>
              <a:rPr lang="en-US" dirty="0" err="1" smtClean="0"/>
              <a:t>nilly</a:t>
            </a:r>
            <a:r>
              <a:rPr lang="en-US" dirty="0" smtClean="0"/>
              <a:t> (or even just </a:t>
            </a:r>
            <a:r>
              <a:rPr lang="en-US" dirty="0" err="1" smtClean="0"/>
              <a:t>nilly</a:t>
            </a:r>
            <a:r>
              <a:rPr lang="en-US" dirty="0" smtClean="0"/>
              <a:t>) we need an outer-house for them (a network) that will keep them warm and safe. </a:t>
            </a:r>
          </a:p>
          <a:p>
            <a:pPr marL="680269" lvl="1" indent="-160101"/>
            <a:r>
              <a:rPr lang="en-US" dirty="0" smtClean="0"/>
              <a:t>Think of them as Buckets within a barn. Buckets are great- but we want to keep them inside a structure where only we have access to them. </a:t>
            </a:r>
          </a:p>
          <a:p>
            <a:pPr marL="680269" lvl="1" indent="-160101"/>
            <a:r>
              <a:rPr lang="en-US" dirty="0" smtClean="0"/>
              <a:t>This is the </a:t>
            </a:r>
            <a:r>
              <a:rPr lang="en-US" b="1" dirty="0" smtClean="0"/>
              <a:t>Virtual Personal Cloud</a:t>
            </a:r>
            <a:r>
              <a:rPr lang="en-US" dirty="0" smtClean="0"/>
              <a:t> or VPC.</a:t>
            </a:r>
          </a:p>
          <a:p>
            <a:pPr marL="680269" lvl="1" indent="-160101"/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4975" y="4175124"/>
            <a:ext cx="2590800" cy="238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783897"/>
      </p:ext>
    </p:extLst>
  </p:cSld>
  <p:clrMapOvr>
    <a:masterClrMapping/>
  </p:clrMapOvr>
  <p:transition xmlns:p14="http://schemas.microsoft.com/office/powerpoint/2010/main" spd="slow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hape 314"/>
          <p:cNvSpPr>
            <a:spLocks noGrp="1"/>
          </p:cNvSpPr>
          <p:nvPr>
            <p:ph type="body" idx="13"/>
          </p:nvPr>
        </p:nvSpPr>
        <p:spPr>
          <a:xfrm>
            <a:off x="446484" y="691765"/>
            <a:ext cx="6703970" cy="405517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VPC explanation</a:t>
            </a:r>
            <a:endParaRPr dirty="0"/>
          </a:p>
        </p:txBody>
      </p:sp>
      <p:sp>
        <p:nvSpPr>
          <p:cNvPr id="315" name="Shape 315"/>
          <p:cNvSpPr>
            <a:spLocks noGrp="1"/>
          </p:cNvSpPr>
          <p:nvPr>
            <p:ph type="body" idx="1"/>
          </p:nvPr>
        </p:nvSpPr>
        <p:spPr>
          <a:xfrm>
            <a:off x="446485" y="1323892"/>
            <a:ext cx="8251031" cy="3578087"/>
          </a:xfrm>
          <a:prstGeom prst="rect">
            <a:avLst/>
          </a:prstGeom>
        </p:spPr>
        <p:txBody>
          <a:bodyPr/>
          <a:lstStyle/>
          <a:p>
            <a:pPr marL="680269" lvl="1" indent="-160101"/>
            <a:r>
              <a:rPr lang="en-US" dirty="0" smtClean="0"/>
              <a:t>So is a VPC strictly necessary? Yes. Kind of. </a:t>
            </a:r>
          </a:p>
          <a:p>
            <a:pPr marL="680269" lvl="1" indent="-160101"/>
            <a:r>
              <a:rPr lang="en-US" dirty="0" smtClean="0"/>
              <a:t>Think of a VPC as your own </a:t>
            </a:r>
            <a:r>
              <a:rPr lang="en-US" dirty="0" err="1" smtClean="0"/>
              <a:t>sim</a:t>
            </a:r>
            <a:r>
              <a:rPr lang="en-US" dirty="0" smtClean="0"/>
              <a:t> city- you can build buildings, coffee shops, lay out the streets, etc. </a:t>
            </a:r>
          </a:p>
          <a:p>
            <a:pPr marL="680269" lvl="1" indent="-160101"/>
            <a:r>
              <a:rPr lang="en-US" dirty="0" smtClean="0"/>
              <a:t>At a network level a </a:t>
            </a:r>
            <a:r>
              <a:rPr lang="en-US" dirty="0" err="1" smtClean="0"/>
              <a:t>vpc</a:t>
            </a:r>
            <a:r>
              <a:rPr lang="en-US" dirty="0" smtClean="0"/>
              <a:t> allows you to create a city where everything can connect- especially buckets and ec2 instances- but you can also connect to external resources via a </a:t>
            </a:r>
            <a:r>
              <a:rPr lang="en-US" b="1" dirty="0" smtClean="0"/>
              <a:t>virtual private network.</a:t>
            </a:r>
          </a:p>
          <a:p>
            <a:pPr marL="680269" lvl="1" indent="-160101"/>
            <a:r>
              <a:rPr lang="en-US" dirty="0" smtClean="0"/>
              <a:t>Think of a </a:t>
            </a:r>
            <a:r>
              <a:rPr lang="en-US" b="1" dirty="0" smtClean="0"/>
              <a:t>VPN</a:t>
            </a:r>
            <a:r>
              <a:rPr lang="en-US" dirty="0" smtClean="0"/>
              <a:t> as a phone line that opens up between two houses- it’s a network connection that allows the houses to exchange data.</a:t>
            </a:r>
          </a:p>
          <a:p>
            <a:pPr marL="680269" lvl="1" indent="-160101"/>
            <a:r>
              <a:rPr lang="en-US" dirty="0" smtClean="0"/>
              <a:t>Store your buckets in your VPC and continue!</a:t>
            </a:r>
          </a:p>
          <a:p>
            <a:pPr marL="680269" lvl="1" indent="-16010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3643625"/>
      </p:ext>
    </p:extLst>
  </p:cSld>
  <p:clrMapOvr>
    <a:masterClrMapping/>
  </p:clrMapOvr>
  <p:transition xmlns:p14="http://schemas.microsoft.com/office/powerpoint/2010/main" spd="slow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hape 314"/>
          <p:cNvSpPr>
            <a:spLocks noGrp="1"/>
          </p:cNvSpPr>
          <p:nvPr>
            <p:ph type="body" idx="13"/>
          </p:nvPr>
        </p:nvSpPr>
        <p:spPr>
          <a:xfrm>
            <a:off x="446483" y="691765"/>
            <a:ext cx="7379891" cy="405517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So what do we have the engineers do?</a:t>
            </a:r>
            <a:endParaRPr dirty="0"/>
          </a:p>
        </p:txBody>
      </p:sp>
      <p:sp>
        <p:nvSpPr>
          <p:cNvPr id="315" name="Shape 315"/>
          <p:cNvSpPr>
            <a:spLocks noGrp="1"/>
          </p:cNvSpPr>
          <p:nvPr>
            <p:ph type="body" idx="1"/>
          </p:nvPr>
        </p:nvSpPr>
        <p:spPr>
          <a:xfrm>
            <a:off x="446485" y="1323892"/>
            <a:ext cx="8251031" cy="3578087"/>
          </a:xfrm>
          <a:prstGeom prst="rect">
            <a:avLst/>
          </a:prstGeom>
        </p:spPr>
        <p:txBody>
          <a:bodyPr/>
          <a:lstStyle/>
          <a:p>
            <a:pPr marL="680269" lvl="1" indent="-160101"/>
            <a:r>
              <a:rPr lang="en-US" dirty="0" smtClean="0"/>
              <a:t>At this point you have created a centralized point where engineers can direct their text files: s3 buckets. </a:t>
            </a:r>
          </a:p>
          <a:p>
            <a:pPr marL="680269" lvl="1" indent="-160101"/>
            <a:r>
              <a:rPr lang="en-US" dirty="0" smtClean="0"/>
              <a:t>You can create one s3 bucket per data source OR you can create different directories per data source and have your engineers put their code there.</a:t>
            </a:r>
          </a:p>
          <a:p>
            <a:pPr marL="680269" lvl="1" indent="-160101"/>
            <a:r>
              <a:rPr lang="en-US" b="1" dirty="0" err="1" smtClean="0"/>
              <a:t>Protip</a:t>
            </a:r>
            <a:r>
              <a:rPr lang="en-US" b="1" dirty="0" smtClean="0"/>
              <a:t>:</a:t>
            </a:r>
            <a:r>
              <a:rPr lang="en-US" dirty="0" smtClean="0"/>
              <a:t> You can also create sub-directories in each bucket that contain data from the data sources and have the engineers store their code files there. </a:t>
            </a:r>
            <a:endParaRPr lang="en-US" b="1" dirty="0" smtClean="0"/>
          </a:p>
          <a:p>
            <a:pPr marL="680269" lvl="1" indent="-160101"/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2700" y="4432300"/>
            <a:ext cx="4038600" cy="201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767332"/>
      </p:ext>
    </p:extLst>
  </p:cSld>
  <p:clrMapOvr>
    <a:masterClrMapping/>
  </p:clrMapOvr>
  <p:transition xmlns:p14="http://schemas.microsoft.com/office/powerpoint/2010/main" spd="slow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hape 314"/>
          <p:cNvSpPr>
            <a:spLocks noGrp="1"/>
          </p:cNvSpPr>
          <p:nvPr>
            <p:ph type="body" idx="13"/>
          </p:nvPr>
        </p:nvSpPr>
        <p:spPr>
          <a:xfrm>
            <a:off x="446483" y="691765"/>
            <a:ext cx="7379891" cy="405517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Data is in text files</a:t>
            </a:r>
            <a:endParaRPr dirty="0"/>
          </a:p>
        </p:txBody>
      </p:sp>
      <p:sp>
        <p:nvSpPr>
          <p:cNvPr id="315" name="Shape 315"/>
          <p:cNvSpPr>
            <a:spLocks noGrp="1"/>
          </p:cNvSpPr>
          <p:nvPr>
            <p:ph type="body" idx="1"/>
          </p:nvPr>
        </p:nvSpPr>
        <p:spPr>
          <a:xfrm>
            <a:off x="446485" y="1323892"/>
            <a:ext cx="8251031" cy="3578087"/>
          </a:xfrm>
          <a:prstGeom prst="rect">
            <a:avLst/>
          </a:prstGeom>
        </p:spPr>
        <p:txBody>
          <a:bodyPr/>
          <a:lstStyle/>
          <a:p>
            <a:pPr marL="680269" lvl="1" indent="-160101"/>
            <a:r>
              <a:rPr lang="en-US" dirty="0" smtClean="0"/>
              <a:t>So what next? Now it’s time for the next step in our ETL process- passing the data to our ec2 instances. </a:t>
            </a:r>
          </a:p>
          <a:p>
            <a:pPr marL="680269" lvl="1" indent="-160101"/>
            <a:r>
              <a:rPr lang="en-US" dirty="0" smtClean="0"/>
              <a:t>From this point on you should have one maintained code base that connects files to your ec2 instance to ingest.</a:t>
            </a:r>
          </a:p>
          <a:p>
            <a:pPr marL="680269" lvl="1" indent="-160101"/>
            <a:r>
              <a:rPr lang="en-US" dirty="0" smtClean="0"/>
              <a:t>So let’s talk about ec2 and how python/ruby/</a:t>
            </a:r>
            <a:r>
              <a:rPr lang="en-US" dirty="0" err="1" smtClean="0"/>
              <a:t>perl</a:t>
            </a:r>
            <a:r>
              <a:rPr lang="en-US" dirty="0" smtClean="0"/>
              <a:t>/Go/elixir/whatever can help you hook up there!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801" y="4144645"/>
            <a:ext cx="1470966" cy="1904042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4680508" y="5126355"/>
            <a:ext cx="1878483" cy="490855"/>
          </a:xfrm>
          <a:prstGeom prst="rightArrow">
            <a:avLst/>
          </a:prstGeom>
          <a:blipFill rotWithShape="1">
            <a:blip r:embed="rId4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/>
          <a:lstStyle/>
          <a:p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57625" y="3805016"/>
            <a:ext cx="1762125" cy="21939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79142" y="3953922"/>
            <a:ext cx="1761852" cy="1172433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>
            <a:off x="1979142" y="5126355"/>
            <a:ext cx="1878483" cy="490855"/>
          </a:xfrm>
          <a:prstGeom prst="rightArrow">
            <a:avLst/>
          </a:prstGeom>
          <a:blipFill rotWithShape="1">
            <a:blip r:embed="rId4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15125" y="3869055"/>
            <a:ext cx="1982391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048679"/>
      </p:ext>
    </p:extLst>
  </p:cSld>
  <p:clrMapOvr>
    <a:masterClrMapping/>
  </p:clrMapOvr>
  <p:transition xmlns:p14="http://schemas.microsoft.com/office/powerpoint/2010/main" spd="slow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Python &amp; AWS ETLS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4"/>
          </p:nvPr>
        </p:nvSpPr>
        <p:spPr>
          <a:xfrm>
            <a:off x="446485" y="1383527"/>
            <a:ext cx="8251031" cy="2206566"/>
          </a:xfrm>
        </p:spPr>
        <p:txBody>
          <a:bodyPr/>
          <a:lstStyle/>
          <a:p>
            <a:r>
              <a:rPr lang="en-US" dirty="0" smtClean="0"/>
              <a:t>Hosting and python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6186384"/>
      </p:ext>
    </p:extLst>
  </p:cSld>
  <p:clrMapOvr>
    <a:masterClrMapping/>
  </p:clrMapOvr>
  <p:transition xmlns:p14="http://schemas.microsoft.com/office/powerpoint/2010/main"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hape 314"/>
          <p:cNvSpPr>
            <a:spLocks noGrp="1"/>
          </p:cNvSpPr>
          <p:nvPr>
            <p:ph type="body" idx="13"/>
          </p:nvPr>
        </p:nvSpPr>
        <p:spPr>
          <a:xfrm>
            <a:off x="446484" y="691765"/>
            <a:ext cx="6703970" cy="405517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Amazon redshift</a:t>
            </a:r>
            <a:endParaRPr dirty="0"/>
          </a:p>
        </p:txBody>
      </p:sp>
      <p:sp>
        <p:nvSpPr>
          <p:cNvPr id="315" name="Shape 315"/>
          <p:cNvSpPr>
            <a:spLocks noGrp="1"/>
          </p:cNvSpPr>
          <p:nvPr>
            <p:ph type="body" idx="1"/>
          </p:nvPr>
        </p:nvSpPr>
        <p:spPr>
          <a:xfrm>
            <a:off x="446485" y="1323892"/>
            <a:ext cx="8251031" cy="3578087"/>
          </a:xfrm>
          <a:prstGeom prst="rect">
            <a:avLst/>
          </a:prstGeom>
        </p:spPr>
        <p:txBody>
          <a:bodyPr/>
          <a:lstStyle/>
          <a:p>
            <a:pPr marL="160101" indent="-160101">
              <a:buSzPct val="70000"/>
              <a:buFont typeface="Lucida Grande"/>
              <a:buChar char="‣"/>
            </a:pPr>
            <a:r>
              <a:rPr lang="en-US" dirty="0" smtClean="0"/>
              <a:t>Okay- so now our data is in text files in s3 buckets. Thos</a:t>
            </a:r>
            <a:r>
              <a:rPr lang="en-US" dirty="0" smtClean="0"/>
              <a:t>e s3 buckets are inside a </a:t>
            </a:r>
            <a:r>
              <a:rPr lang="en-US" b="1" dirty="0" smtClean="0"/>
              <a:t>VPC</a:t>
            </a:r>
            <a:r>
              <a:rPr lang="en-US" dirty="0" smtClean="0"/>
              <a:t> and that </a:t>
            </a:r>
            <a:r>
              <a:rPr lang="en-US" b="1" dirty="0" smtClean="0"/>
              <a:t>VPC </a:t>
            </a:r>
            <a:r>
              <a:rPr lang="en-US" dirty="0" smtClean="0"/>
              <a:t>can connect to external data sources via a </a:t>
            </a:r>
            <a:r>
              <a:rPr lang="en-US" b="1" dirty="0" smtClean="0"/>
              <a:t>VPN.</a:t>
            </a:r>
          </a:p>
          <a:p>
            <a:pPr marL="160101" indent="-160101">
              <a:buSzPct val="70000"/>
              <a:buFont typeface="Lucida Grande"/>
              <a:buChar char="‣"/>
            </a:pPr>
            <a:r>
              <a:rPr lang="en-US" dirty="0" smtClean="0"/>
              <a:t>Now we need to start moving all of this awesome file goodness into an actual </a:t>
            </a:r>
            <a:r>
              <a:rPr lang="en-US" b="1" dirty="0" smtClean="0"/>
              <a:t>database</a:t>
            </a:r>
            <a:r>
              <a:rPr lang="en-US" dirty="0" smtClean="0"/>
              <a:t>. </a:t>
            </a:r>
          </a:p>
          <a:p>
            <a:pPr marL="160101" indent="-160101">
              <a:buSzPct val="70000"/>
              <a:buFont typeface="Lucida Grande"/>
              <a:buChar char="‣"/>
            </a:pPr>
            <a:r>
              <a:rPr lang="en-US" dirty="0" smtClean="0"/>
              <a:t>Fortunately spinning up an ec2 instance of a </a:t>
            </a:r>
            <a:r>
              <a:rPr lang="en-US" dirty="0" err="1" smtClean="0"/>
              <a:t>postgres</a:t>
            </a:r>
            <a:r>
              <a:rPr lang="en-US" dirty="0" smtClean="0"/>
              <a:t> database in Amazon is </a:t>
            </a:r>
            <a:r>
              <a:rPr lang="en-US" b="1" dirty="0" smtClean="0"/>
              <a:t>super</a:t>
            </a:r>
            <a:r>
              <a:rPr lang="en-US" dirty="0" smtClean="0"/>
              <a:t> easy.</a:t>
            </a:r>
          </a:p>
          <a:p>
            <a:pPr marL="160101" indent="-160101">
              <a:buSzPct val="70000"/>
              <a:buFont typeface="Lucida Grande"/>
              <a:buChar char="‣"/>
            </a:pPr>
            <a:r>
              <a:rPr lang="en-US" dirty="0" smtClean="0"/>
              <a:t>And remember- SQL tables are basically </a:t>
            </a:r>
            <a:r>
              <a:rPr lang="en-US" b="1" dirty="0" smtClean="0"/>
              <a:t>nothing but excel spreadsheets</a:t>
            </a:r>
            <a:r>
              <a:rPr lang="en-US" dirty="0" smtClean="0"/>
              <a:t>. (Okay- they are a LITTLE more- but at a basic level- same darn thing).</a:t>
            </a:r>
            <a:endParaRPr lang="en-US" dirty="0"/>
          </a:p>
          <a:p>
            <a:pPr>
              <a:buSzPct val="70000"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3320" y="4901978"/>
            <a:ext cx="3084680" cy="1727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895964"/>
      </p:ext>
    </p:extLst>
  </p:cSld>
  <p:clrMapOvr>
    <a:masterClrMapping/>
  </p:clrMapOvr>
  <p:transition xmlns:p14="http://schemas.microsoft.com/office/powerpoint/2010/main" spd="slow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hape 314"/>
          <p:cNvSpPr>
            <a:spLocks noGrp="1"/>
          </p:cNvSpPr>
          <p:nvPr>
            <p:ph type="body" idx="13"/>
          </p:nvPr>
        </p:nvSpPr>
        <p:spPr>
          <a:xfrm>
            <a:off x="446484" y="691765"/>
            <a:ext cx="6703970" cy="405517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Amazon redshift</a:t>
            </a:r>
            <a:endParaRPr dirty="0"/>
          </a:p>
        </p:txBody>
      </p:sp>
      <p:sp>
        <p:nvSpPr>
          <p:cNvPr id="315" name="Shape 315"/>
          <p:cNvSpPr>
            <a:spLocks noGrp="1"/>
          </p:cNvSpPr>
          <p:nvPr>
            <p:ph type="body" idx="1"/>
          </p:nvPr>
        </p:nvSpPr>
        <p:spPr>
          <a:xfrm>
            <a:off x="446485" y="1323892"/>
            <a:ext cx="8251031" cy="3578087"/>
          </a:xfrm>
          <a:prstGeom prst="rect">
            <a:avLst/>
          </a:prstGeom>
        </p:spPr>
        <p:txBody>
          <a:bodyPr/>
          <a:lstStyle/>
          <a:p>
            <a:pPr marL="342900" indent="-342900">
              <a:buSzPct val="70000"/>
              <a:buFont typeface="Arial"/>
              <a:buChar char="•"/>
            </a:pPr>
            <a:r>
              <a:rPr lang="en-US" dirty="0" smtClean="0"/>
              <a:t>So with the touch of a button you have spun up and created a </a:t>
            </a:r>
            <a:r>
              <a:rPr lang="en-US" b="1" dirty="0" smtClean="0"/>
              <a:t>POSTGRES</a:t>
            </a:r>
            <a:r>
              <a:rPr lang="en-US" dirty="0" smtClean="0"/>
              <a:t> database to store all of the awesome data that you are keeping in your </a:t>
            </a:r>
            <a:r>
              <a:rPr lang="en-US" dirty="0" err="1" smtClean="0"/>
              <a:t>csv</a:t>
            </a:r>
            <a:r>
              <a:rPr lang="en-US" dirty="0" smtClean="0"/>
              <a:t>/txt/</a:t>
            </a:r>
            <a:r>
              <a:rPr lang="en-US" dirty="0" err="1" smtClean="0"/>
              <a:t>tsv</a:t>
            </a:r>
            <a:r>
              <a:rPr lang="en-US" dirty="0" smtClean="0"/>
              <a:t>/log files!</a:t>
            </a:r>
          </a:p>
          <a:p>
            <a:pPr marL="342900" indent="-342900">
              <a:buSzPct val="70000"/>
              <a:buFont typeface="Arial"/>
              <a:buChar char="•"/>
            </a:pPr>
            <a:r>
              <a:rPr lang="en-US" dirty="0" smtClean="0"/>
              <a:t>At this point you are at python code that you should only have to write </a:t>
            </a:r>
            <a:r>
              <a:rPr lang="en-US" b="1" dirty="0" smtClean="0"/>
              <a:t>once</a:t>
            </a:r>
            <a:r>
              <a:rPr lang="en-US" dirty="0" smtClean="0"/>
              <a:t>- which basically says “okay- read the contents of </a:t>
            </a:r>
            <a:r>
              <a:rPr lang="en-US" b="1" dirty="0" smtClean="0"/>
              <a:t>&lt;this&gt;</a:t>
            </a:r>
            <a:r>
              <a:rPr lang="en-US" dirty="0" smtClean="0"/>
              <a:t> file and put it into </a:t>
            </a:r>
            <a:r>
              <a:rPr lang="en-US" b="1" dirty="0" smtClean="0"/>
              <a:t>&lt;that&gt;</a:t>
            </a:r>
            <a:r>
              <a:rPr lang="en-US" dirty="0" smtClean="0"/>
              <a:t> database”</a:t>
            </a:r>
          </a:p>
          <a:p>
            <a:pPr marL="342900" indent="-342900">
              <a:buSzPct val="70000"/>
              <a:buFont typeface="Arial"/>
              <a:buChar char="•"/>
            </a:pPr>
            <a:r>
              <a:rPr lang="en-US" dirty="0" smtClean="0"/>
              <a:t>The algorithm </a:t>
            </a:r>
            <a:r>
              <a:rPr lang="en-US" dirty="0" smtClean="0"/>
              <a:t>here is:</a:t>
            </a:r>
          </a:p>
          <a:p>
            <a:pPr marL="863068" lvl="1" indent="-342900">
              <a:buFont typeface="Arial"/>
              <a:buChar char="•"/>
            </a:pPr>
            <a:r>
              <a:rPr lang="en-US" dirty="0" smtClean="0"/>
              <a:t>Access S3 bucket</a:t>
            </a:r>
          </a:p>
          <a:p>
            <a:pPr marL="863068" lvl="1" indent="-342900">
              <a:buFont typeface="Arial"/>
              <a:buChar char="•"/>
            </a:pPr>
            <a:r>
              <a:rPr lang="en-US" dirty="0" smtClean="0"/>
              <a:t>Access appropriate file</a:t>
            </a:r>
          </a:p>
          <a:p>
            <a:pPr marL="863068" lvl="1" indent="-342900">
              <a:buFont typeface="Arial"/>
              <a:buChar char="•"/>
            </a:pPr>
            <a:r>
              <a:rPr lang="en-US" dirty="0" smtClean="0"/>
              <a:t>Read file</a:t>
            </a:r>
          </a:p>
          <a:p>
            <a:pPr marL="863068" lvl="1" indent="-342900">
              <a:buFont typeface="Arial"/>
              <a:buChar char="•"/>
            </a:pPr>
            <a:r>
              <a:rPr lang="en-US" dirty="0" smtClean="0"/>
              <a:t>Put contents into SQL table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8775" y="3660775"/>
            <a:ext cx="28575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733810"/>
      </p:ext>
    </p:extLst>
  </p:cSld>
  <p:clrMapOvr>
    <a:masterClrMapping/>
  </p:clrMapOvr>
  <p:transition xmlns:p14="http://schemas.microsoft.com/office/powerpoint/2010/main" spd="slow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hape 314"/>
          <p:cNvSpPr>
            <a:spLocks noGrp="1"/>
          </p:cNvSpPr>
          <p:nvPr>
            <p:ph type="body" idx="13"/>
          </p:nvPr>
        </p:nvSpPr>
        <p:spPr>
          <a:xfrm>
            <a:off x="446484" y="691765"/>
            <a:ext cx="6703970" cy="405517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Amazon redshift</a:t>
            </a:r>
            <a:endParaRPr dirty="0"/>
          </a:p>
        </p:txBody>
      </p:sp>
      <p:sp>
        <p:nvSpPr>
          <p:cNvPr id="315" name="Shape 315"/>
          <p:cNvSpPr>
            <a:spLocks noGrp="1"/>
          </p:cNvSpPr>
          <p:nvPr>
            <p:ph type="body" idx="1"/>
          </p:nvPr>
        </p:nvSpPr>
        <p:spPr>
          <a:xfrm>
            <a:off x="446485" y="1323892"/>
            <a:ext cx="8251031" cy="3578087"/>
          </a:xfrm>
          <a:prstGeom prst="rect">
            <a:avLst/>
          </a:prstGeom>
        </p:spPr>
        <p:txBody>
          <a:bodyPr/>
          <a:lstStyle/>
          <a:p>
            <a:pPr marL="342900" indent="-342900">
              <a:buSzPct val="70000"/>
              <a:buFont typeface="Arial"/>
              <a:buChar char="•"/>
            </a:pPr>
            <a:r>
              <a:rPr lang="en-US" dirty="0" smtClean="0"/>
              <a:t>So now you write out your code and utilize some of the in-built </a:t>
            </a:r>
            <a:r>
              <a:rPr lang="en-US" dirty="0" err="1" smtClean="0"/>
              <a:t>postgres</a:t>
            </a:r>
            <a:r>
              <a:rPr lang="en-US" dirty="0" smtClean="0"/>
              <a:t> functions to put data into your </a:t>
            </a:r>
            <a:r>
              <a:rPr lang="en-US" dirty="0" err="1" smtClean="0"/>
              <a:t>postgres</a:t>
            </a:r>
            <a:r>
              <a:rPr lang="en-US" dirty="0" smtClean="0"/>
              <a:t> instance- like the “\copy” command.</a:t>
            </a:r>
          </a:p>
          <a:p>
            <a:pPr marL="342900" indent="-342900">
              <a:buSzPct val="70000"/>
              <a:buFont typeface="Arial"/>
              <a:buChar char="•"/>
            </a:pPr>
            <a:r>
              <a:rPr lang="en-US" b="1" dirty="0" smtClean="0"/>
              <a:t>Python</a:t>
            </a:r>
            <a:r>
              <a:rPr lang="en-US" dirty="0" smtClean="0"/>
              <a:t> comes with some very useful libraries for working with </a:t>
            </a:r>
            <a:r>
              <a:rPr lang="en-US" dirty="0" err="1" smtClean="0"/>
              <a:t>postgres</a:t>
            </a:r>
            <a:r>
              <a:rPr lang="en-US" dirty="0" smtClean="0"/>
              <a:t>- particularly look at:</a:t>
            </a:r>
          </a:p>
          <a:p>
            <a:pPr marL="863068" lvl="1" indent="-342900">
              <a:buFont typeface="Arial"/>
              <a:buChar char="•"/>
            </a:pPr>
            <a:r>
              <a:rPr lang="en-US" b="1" dirty="0" smtClean="0"/>
              <a:t>psycopg2</a:t>
            </a:r>
          </a:p>
          <a:p>
            <a:pPr marL="863068" lvl="1" indent="-342900">
              <a:buFont typeface="Arial"/>
              <a:buChar char="•"/>
            </a:pPr>
            <a:r>
              <a:rPr lang="en-US" b="1" dirty="0" err="1" smtClean="0"/>
              <a:t>sqlalchemy</a:t>
            </a:r>
            <a:endParaRPr lang="en-US" b="1" dirty="0"/>
          </a:p>
          <a:p>
            <a:pPr marL="863068" lvl="1" indent="-342900">
              <a:buFont typeface="Arial"/>
              <a:buChar char="•"/>
            </a:pPr>
            <a:r>
              <a:rPr lang="en-US" b="1" dirty="0" err="1" smtClean="0"/>
              <a:t>boto</a:t>
            </a:r>
            <a:endParaRPr lang="en-US" b="1" dirty="0" smtClean="0"/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Again- your engineers should basically need to write this code out </a:t>
            </a:r>
            <a:r>
              <a:rPr lang="en-US" b="1" dirty="0" smtClean="0"/>
              <a:t>once- </a:t>
            </a:r>
            <a:r>
              <a:rPr lang="en-US" dirty="0" smtClean="0"/>
              <a:t>and then it will act like a guy that just runs back and forth and loads nightly.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7937" y="5187729"/>
            <a:ext cx="3161838" cy="1333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26397"/>
      </p:ext>
    </p:extLst>
  </p:cSld>
  <p:clrMapOvr>
    <a:masterClrMapping/>
  </p:clrMapOvr>
  <p:transition xmlns:p14="http://schemas.microsoft.com/office/powerpoint/2010/main"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hape 293"/>
          <p:cNvSpPr>
            <a:spLocks noGrp="1"/>
          </p:cNvSpPr>
          <p:nvPr>
            <p:ph type="body" idx="13"/>
          </p:nvPr>
        </p:nvSpPr>
        <p:spPr>
          <a:xfrm>
            <a:off x="446483" y="691765"/>
            <a:ext cx="6020747" cy="405517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Writing </a:t>
            </a:r>
            <a:r>
              <a:rPr lang="en-US" dirty="0" err="1" smtClean="0"/>
              <a:t>etls</a:t>
            </a:r>
            <a:r>
              <a:rPr lang="en-US" dirty="0" smtClean="0"/>
              <a:t> in Python and </a:t>
            </a:r>
            <a:r>
              <a:rPr lang="en-US" dirty="0" err="1" smtClean="0"/>
              <a:t>aws</a:t>
            </a:r>
            <a:endParaRPr dirty="0"/>
          </a:p>
        </p:txBody>
      </p:sp>
      <p:sp>
        <p:nvSpPr>
          <p:cNvPr id="294" name="Shape 29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Learning objectives</a:t>
            </a:r>
          </a:p>
        </p:txBody>
      </p:sp>
      <p:sp>
        <p:nvSpPr>
          <p:cNvPr id="295" name="Shape 295"/>
          <p:cNvSpPr/>
          <p:nvPr/>
        </p:nvSpPr>
        <p:spPr>
          <a:xfrm>
            <a:off x="462275" y="2143861"/>
            <a:ext cx="8125271" cy="3578088"/>
          </a:xfrm>
          <a:prstGeom prst="rect">
            <a:avLst/>
          </a:prstGeom>
          <a:ln w="12700"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marL="160076" indent="-160076" defTabSz="510244">
              <a:spcBef>
                <a:spcPts val="788"/>
              </a:spcBef>
              <a:buSzPct val="70000"/>
              <a:buFont typeface="Lucida Grande"/>
              <a:buChar char="‣"/>
              <a:defRPr sz="28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pPr>
            <a:r>
              <a:rPr lang="en-US" dirty="0" smtClean="0"/>
              <a:t>Understand your data sources</a:t>
            </a:r>
          </a:p>
          <a:p>
            <a:pPr marL="160076" indent="-160076" defTabSz="510244">
              <a:spcBef>
                <a:spcPts val="788"/>
              </a:spcBef>
              <a:buSzPct val="70000"/>
              <a:buFont typeface="Lucida Grande"/>
              <a:buChar char="‣"/>
              <a:defRPr sz="28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pPr>
            <a:r>
              <a:rPr lang="en-US" dirty="0" smtClean="0"/>
              <a:t>Understand, from a high level, how data moves into Redshift</a:t>
            </a:r>
          </a:p>
          <a:p>
            <a:pPr marL="160076" indent="-160076" defTabSz="510244">
              <a:spcBef>
                <a:spcPts val="788"/>
              </a:spcBef>
              <a:buSzPct val="70000"/>
              <a:buFont typeface="Lucida Grande"/>
              <a:buChar char="‣"/>
              <a:defRPr sz="28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pPr>
            <a:r>
              <a:rPr lang="en-US" dirty="0" smtClean="0"/>
              <a:t>Amazon S3 buckets and how they can store data efficiently</a:t>
            </a:r>
          </a:p>
          <a:p>
            <a:pPr marL="160076" indent="-160076" defTabSz="510244">
              <a:spcBef>
                <a:spcPts val="788"/>
              </a:spcBef>
              <a:buSzPct val="70000"/>
              <a:buFont typeface="Lucida Grande"/>
              <a:buChar char="‣"/>
              <a:defRPr sz="28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pPr>
            <a:r>
              <a:rPr lang="en-US" dirty="0" smtClean="0"/>
              <a:t>Python and running jobs procedures to update/insert data</a:t>
            </a:r>
          </a:p>
          <a:p>
            <a:pPr marL="160076" indent="-160076" defTabSz="510244">
              <a:spcBef>
                <a:spcPts val="788"/>
              </a:spcBef>
              <a:buSzPct val="70000"/>
              <a:buFont typeface="Lucida Grande"/>
              <a:buChar char="‣"/>
              <a:defRPr sz="28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576723373"/>
      </p:ext>
    </p:extLst>
  </p:cSld>
  <p:clrMapOvr>
    <a:masterClrMapping/>
  </p:clrMapOvr>
  <p:transition xmlns:p14="http://schemas.microsoft.com/office/powerpoint/2010/main" spd="slow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hape 314"/>
          <p:cNvSpPr>
            <a:spLocks noGrp="1"/>
          </p:cNvSpPr>
          <p:nvPr>
            <p:ph type="body" idx="13"/>
          </p:nvPr>
        </p:nvSpPr>
        <p:spPr>
          <a:xfrm>
            <a:off x="446484" y="691765"/>
            <a:ext cx="6703970" cy="405517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Where to host?</a:t>
            </a:r>
            <a:endParaRPr dirty="0"/>
          </a:p>
        </p:txBody>
      </p:sp>
      <p:sp>
        <p:nvSpPr>
          <p:cNvPr id="315" name="Shape 315"/>
          <p:cNvSpPr>
            <a:spLocks noGrp="1"/>
          </p:cNvSpPr>
          <p:nvPr>
            <p:ph type="body" idx="1"/>
          </p:nvPr>
        </p:nvSpPr>
        <p:spPr>
          <a:xfrm>
            <a:off x="446485" y="1323892"/>
            <a:ext cx="8251031" cy="3578087"/>
          </a:xfrm>
          <a:prstGeom prst="rect">
            <a:avLst/>
          </a:prstGeom>
        </p:spPr>
        <p:txBody>
          <a:bodyPr/>
          <a:lstStyle/>
          <a:p>
            <a:pPr marL="342900" indent="-342900">
              <a:buSzPct val="70000"/>
              <a:buFont typeface="Arial"/>
              <a:buChar char="•"/>
            </a:pPr>
            <a:r>
              <a:rPr lang="en-US" dirty="0" smtClean="0"/>
              <a:t>When you spin up a </a:t>
            </a:r>
            <a:r>
              <a:rPr lang="en-US" dirty="0" err="1" smtClean="0"/>
              <a:t>postgresdb</a:t>
            </a:r>
            <a:r>
              <a:rPr lang="en-US" dirty="0" smtClean="0"/>
              <a:t> (which takes moments at the Amazon console) you will get an address that looks a bit like gobbledygook (and will not act as a website)</a:t>
            </a:r>
          </a:p>
          <a:p>
            <a:pPr marL="342900" indent="-342900">
              <a:buSzPct val="70000"/>
              <a:buFont typeface="Arial"/>
              <a:buChar char="•"/>
            </a:pPr>
            <a:r>
              <a:rPr lang="en-US" dirty="0" smtClean="0"/>
              <a:t>This is a virtual database and can be accessed from anywhere that has access to your </a:t>
            </a:r>
            <a:r>
              <a:rPr lang="en-US" b="1" dirty="0" smtClean="0"/>
              <a:t>VPC</a:t>
            </a:r>
            <a:r>
              <a:rPr lang="en-US" dirty="0" smtClean="0"/>
              <a:t>. (Did we mention that you have total control over who can access your </a:t>
            </a:r>
            <a:r>
              <a:rPr lang="en-US" b="1" dirty="0" smtClean="0"/>
              <a:t>VPC</a:t>
            </a:r>
            <a:r>
              <a:rPr lang="en-US" dirty="0" smtClean="0"/>
              <a:t> through </a:t>
            </a:r>
            <a:r>
              <a:rPr lang="en-US" b="1" dirty="0" smtClean="0"/>
              <a:t>IP whitelists</a:t>
            </a:r>
            <a:r>
              <a:rPr lang="en-US" dirty="0" smtClean="0"/>
              <a:t>?) </a:t>
            </a:r>
          </a:p>
          <a:p>
            <a:pPr marL="342900" indent="-342900">
              <a:buSzPct val="70000"/>
              <a:buFont typeface="Arial"/>
              <a:buChar char="•"/>
            </a:pPr>
            <a:r>
              <a:rPr lang="en-US" dirty="0" smtClean="0"/>
              <a:t>Think of </a:t>
            </a:r>
            <a:r>
              <a:rPr lang="en-US" b="1" dirty="0" smtClean="0"/>
              <a:t>IP whitelists</a:t>
            </a:r>
            <a:r>
              <a:rPr lang="en-US" dirty="0" smtClean="0"/>
              <a:t> like “blocked phone numbers”. If you are on the “approved list” your call goes through. Otherwise…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4698999"/>
            <a:ext cx="3492500" cy="1933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510750"/>
      </p:ext>
    </p:extLst>
  </p:cSld>
  <p:clrMapOvr>
    <a:masterClrMapping/>
  </p:clrMapOvr>
  <p:transition xmlns:p14="http://schemas.microsoft.com/office/powerpoint/2010/main" spd="slow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hape 314"/>
          <p:cNvSpPr>
            <a:spLocks noGrp="1"/>
          </p:cNvSpPr>
          <p:nvPr>
            <p:ph type="body" idx="13"/>
          </p:nvPr>
        </p:nvSpPr>
        <p:spPr>
          <a:xfrm>
            <a:off x="446484" y="691765"/>
            <a:ext cx="6703970" cy="405517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Where to host?</a:t>
            </a:r>
            <a:endParaRPr dirty="0"/>
          </a:p>
        </p:txBody>
      </p:sp>
      <p:sp>
        <p:nvSpPr>
          <p:cNvPr id="315" name="Shape 315"/>
          <p:cNvSpPr>
            <a:spLocks noGrp="1"/>
          </p:cNvSpPr>
          <p:nvPr>
            <p:ph type="body" idx="1"/>
          </p:nvPr>
        </p:nvSpPr>
        <p:spPr>
          <a:xfrm>
            <a:off x="446485" y="1323892"/>
            <a:ext cx="8251031" cy="3578087"/>
          </a:xfrm>
          <a:prstGeom prst="rect">
            <a:avLst/>
          </a:prstGeom>
        </p:spPr>
        <p:txBody>
          <a:bodyPr/>
          <a:lstStyle/>
          <a:p>
            <a:pPr marL="342900" indent="-342900">
              <a:buSzPct val="70000"/>
              <a:buFont typeface="Arial"/>
              <a:buChar char="•"/>
            </a:pPr>
            <a:r>
              <a:rPr lang="en-US" dirty="0" smtClean="0"/>
              <a:t>While all of this stuff (your s3 buckets, your python code, and your </a:t>
            </a:r>
            <a:r>
              <a:rPr lang="en-US" dirty="0" err="1" smtClean="0"/>
              <a:t>postgres</a:t>
            </a:r>
            <a:r>
              <a:rPr lang="en-US" dirty="0" smtClean="0"/>
              <a:t> database) are within your </a:t>
            </a:r>
            <a:r>
              <a:rPr lang="en-US" b="1" dirty="0" smtClean="0"/>
              <a:t>VPC</a:t>
            </a:r>
            <a:r>
              <a:rPr lang="en-US" dirty="0" smtClean="0"/>
              <a:t>- no worries- communication is a snap.</a:t>
            </a:r>
          </a:p>
          <a:p>
            <a:pPr marL="342900" indent="-342900">
              <a:buSzPct val="70000"/>
              <a:buFont typeface="Arial"/>
              <a:buChar char="•"/>
            </a:pPr>
            <a:r>
              <a:rPr lang="en-US" dirty="0" smtClean="0"/>
              <a:t>The final thing you’ll need is a virtual machine to host your python code. This is something else that AWS can spin up in minutes with a few clicks. </a:t>
            </a:r>
          </a:p>
          <a:p>
            <a:pPr marL="342900" indent="-342900">
              <a:buSzPct val="70000"/>
              <a:buFont typeface="Arial"/>
              <a:buChar char="•"/>
            </a:pPr>
            <a:r>
              <a:rPr lang="en-US" dirty="0" smtClean="0"/>
              <a:t>You can spawn computers from Amazon in seconds. Most of us use a UNIX/LINUX machine as a place to deploy our code.</a:t>
            </a:r>
          </a:p>
          <a:p>
            <a:pPr marL="342900" indent="-342900">
              <a:buSzPct val="70000"/>
              <a:buFont typeface="Arial"/>
              <a:buChar char="•"/>
            </a:pPr>
            <a:r>
              <a:rPr lang="en-US" dirty="0" smtClean="0"/>
              <a:t>These come in (basically) two flavors:</a:t>
            </a:r>
          </a:p>
          <a:p>
            <a:pPr marL="863068" lvl="1" indent="-342900">
              <a:buFont typeface="Arial"/>
              <a:buChar char="•"/>
            </a:pPr>
            <a:r>
              <a:rPr lang="en-US" b="1" dirty="0" smtClean="0"/>
              <a:t>Ubuntu</a:t>
            </a:r>
          </a:p>
          <a:p>
            <a:pPr marL="863068" lvl="1" indent="-342900">
              <a:buFont typeface="Arial"/>
              <a:buChar char="•"/>
            </a:pPr>
            <a:r>
              <a:rPr lang="en-US" b="1" dirty="0" err="1" smtClean="0"/>
              <a:t>CentOS</a:t>
            </a:r>
            <a:endParaRPr lang="en-US" b="1" dirty="0" smtClean="0"/>
          </a:p>
          <a:p>
            <a:endParaRPr lang="en-US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2775" y="4711700"/>
            <a:ext cx="4775200" cy="162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849705"/>
      </p:ext>
    </p:extLst>
  </p:cSld>
  <p:clrMapOvr>
    <a:masterClrMapping/>
  </p:clrMapOvr>
  <p:transition xmlns:p14="http://schemas.microsoft.com/office/powerpoint/2010/main" spd="slow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hape 314"/>
          <p:cNvSpPr>
            <a:spLocks noGrp="1"/>
          </p:cNvSpPr>
          <p:nvPr>
            <p:ph type="body" idx="13"/>
          </p:nvPr>
        </p:nvSpPr>
        <p:spPr>
          <a:xfrm>
            <a:off x="446484" y="691765"/>
            <a:ext cx="6703970" cy="405517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Where to host?</a:t>
            </a:r>
            <a:endParaRPr dirty="0"/>
          </a:p>
        </p:txBody>
      </p:sp>
      <p:sp>
        <p:nvSpPr>
          <p:cNvPr id="315" name="Shape 315"/>
          <p:cNvSpPr>
            <a:spLocks noGrp="1"/>
          </p:cNvSpPr>
          <p:nvPr>
            <p:ph type="body" idx="1"/>
          </p:nvPr>
        </p:nvSpPr>
        <p:spPr>
          <a:xfrm>
            <a:off x="446485" y="1323892"/>
            <a:ext cx="8251031" cy="3578087"/>
          </a:xfrm>
          <a:prstGeom prst="rect">
            <a:avLst/>
          </a:prstGeom>
        </p:spPr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en-US" dirty="0" smtClean="0"/>
              <a:t>Each of these are basically virtual computers that you spin up in the cloud that stay on 24/7/365. When you deploy code to them and tell the code “okay- run every </a:t>
            </a:r>
            <a:r>
              <a:rPr lang="en-US" b="1" dirty="0" smtClean="0"/>
              <a:t>x</a:t>
            </a:r>
            <a:r>
              <a:rPr lang="en-US" dirty="0" smtClean="0"/>
              <a:t> hours” then you know that they will run that code. 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Unlike your personal computer- these never shut down (unless you ask them to- and restarting them every now and then is probably a good idea)!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This is where you will ultimately deploy your code to- the code that says “every ‘x’ hours I want you to get files from this s3 bucket and put them in THIS database”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4999" y="5028979"/>
            <a:ext cx="2854325" cy="1603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024586"/>
      </p:ext>
    </p:extLst>
  </p:cSld>
  <p:clrMapOvr>
    <a:masterClrMapping/>
  </p:clrMapOvr>
  <p:transition xmlns:p14="http://schemas.microsoft.com/office/powerpoint/2010/main" spd="slow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hape 314"/>
          <p:cNvSpPr>
            <a:spLocks noGrp="1"/>
          </p:cNvSpPr>
          <p:nvPr>
            <p:ph type="body" idx="13"/>
          </p:nvPr>
        </p:nvSpPr>
        <p:spPr>
          <a:xfrm>
            <a:off x="446484" y="691765"/>
            <a:ext cx="6703970" cy="405517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Pulling it all together so far</a:t>
            </a:r>
            <a:endParaRPr dirty="0"/>
          </a:p>
        </p:txBody>
      </p:sp>
      <p:sp>
        <p:nvSpPr>
          <p:cNvPr id="315" name="Shape 315"/>
          <p:cNvSpPr>
            <a:spLocks noGrp="1"/>
          </p:cNvSpPr>
          <p:nvPr>
            <p:ph type="body" idx="1"/>
          </p:nvPr>
        </p:nvSpPr>
        <p:spPr>
          <a:xfrm>
            <a:off x="446485" y="1323892"/>
            <a:ext cx="8251031" cy="3578087"/>
          </a:xfrm>
          <a:prstGeom prst="rect">
            <a:avLst/>
          </a:prstGeom>
        </p:spPr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en-US" dirty="0" smtClean="0"/>
              <a:t>So now you have your code written and it is deployed. </a:t>
            </a:r>
            <a:endParaRPr lang="en-US" dirty="0"/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It lives in your </a:t>
            </a:r>
            <a:r>
              <a:rPr lang="en-US" b="1" dirty="0" smtClean="0"/>
              <a:t>VPC</a:t>
            </a:r>
            <a:r>
              <a:rPr lang="en-US" dirty="0" smtClean="0"/>
              <a:t> in your </a:t>
            </a:r>
            <a:r>
              <a:rPr lang="en-US" b="1" dirty="0" smtClean="0"/>
              <a:t>ec2 </a:t>
            </a:r>
            <a:r>
              <a:rPr lang="en-US" b="1" dirty="0" err="1" smtClean="0"/>
              <a:t>linux</a:t>
            </a:r>
            <a:r>
              <a:rPr lang="en-US" b="1" dirty="0" smtClean="0"/>
              <a:t> host</a:t>
            </a:r>
            <a:r>
              <a:rPr lang="en-US" dirty="0" smtClean="0"/>
              <a:t> where you deployed it from your local pc. 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Every </a:t>
            </a:r>
            <a:r>
              <a:rPr lang="en-US" b="1" dirty="0" smtClean="0"/>
              <a:t>x</a:t>
            </a:r>
            <a:r>
              <a:rPr lang="en-US" dirty="0" smtClean="0"/>
              <a:t> hours it goes to your s3 buckets and picks up files and then puts those files into your </a:t>
            </a:r>
            <a:r>
              <a:rPr lang="en-US" b="1" dirty="0" smtClean="0"/>
              <a:t>Amazon Redshift Database</a:t>
            </a:r>
            <a:r>
              <a:rPr lang="en-US" dirty="0" smtClean="0"/>
              <a:t>.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This </a:t>
            </a:r>
            <a:r>
              <a:rPr lang="en-US" b="1" dirty="0" smtClean="0"/>
              <a:t>Amazon Redshift Database</a:t>
            </a:r>
            <a:r>
              <a:rPr lang="en-US" dirty="0" smtClean="0"/>
              <a:t> then provides this data to your data visualization app, your website, your </a:t>
            </a:r>
            <a:r>
              <a:rPr lang="en-US" dirty="0" err="1" smtClean="0"/>
              <a:t>microservice</a:t>
            </a:r>
            <a:r>
              <a:rPr lang="en-US" dirty="0" smtClean="0"/>
              <a:t>, or whatever. 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426" y="4635500"/>
            <a:ext cx="932081" cy="1206500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4807508" y="5371782"/>
            <a:ext cx="1463117" cy="490855"/>
          </a:xfrm>
          <a:prstGeom prst="rightArrow">
            <a:avLst/>
          </a:prstGeom>
          <a:blipFill rotWithShape="1">
            <a:blip r:embed="rId4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/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2058" y="4520247"/>
            <a:ext cx="1145417" cy="762223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>
            <a:off x="1735783" y="5371782"/>
            <a:ext cx="1878483" cy="490855"/>
          </a:xfrm>
          <a:prstGeom prst="rightArrow">
            <a:avLst/>
          </a:prstGeom>
          <a:blipFill rotWithShape="1">
            <a:blip r:embed="rId4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/>
          <a:lstStyle/>
          <a:p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14266" y="4676362"/>
            <a:ext cx="952797" cy="11862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07508" y="4470790"/>
            <a:ext cx="1302356" cy="81168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26200" y="4886166"/>
            <a:ext cx="2066618" cy="121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425528"/>
      </p:ext>
    </p:extLst>
  </p:cSld>
  <p:clrMapOvr>
    <a:masterClrMapping/>
  </p:clrMapOvr>
  <p:transition xmlns:p14="http://schemas.microsoft.com/office/powerpoint/2010/main" spd="slow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Python &amp; AWS ETLS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4"/>
          </p:nvPr>
        </p:nvSpPr>
        <p:spPr>
          <a:xfrm>
            <a:off x="446485" y="1383527"/>
            <a:ext cx="8251031" cy="2206566"/>
          </a:xfrm>
        </p:spPr>
        <p:txBody>
          <a:bodyPr/>
          <a:lstStyle/>
          <a:p>
            <a:r>
              <a:rPr lang="en-US" dirty="0" smtClean="0"/>
              <a:t>Amazon redshift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4053783"/>
      </p:ext>
    </p:extLst>
  </p:cSld>
  <p:clrMapOvr>
    <a:masterClrMapping/>
  </p:clrMapOvr>
  <p:transition xmlns:p14="http://schemas.microsoft.com/office/powerpoint/2010/main"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hape 314"/>
          <p:cNvSpPr>
            <a:spLocks noGrp="1"/>
          </p:cNvSpPr>
          <p:nvPr>
            <p:ph type="body" idx="13"/>
          </p:nvPr>
        </p:nvSpPr>
        <p:spPr>
          <a:xfrm>
            <a:off x="446484" y="691765"/>
            <a:ext cx="6703970" cy="405517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Redshift- not the only option</a:t>
            </a:r>
            <a:endParaRPr dirty="0"/>
          </a:p>
        </p:txBody>
      </p:sp>
      <p:sp>
        <p:nvSpPr>
          <p:cNvPr id="315" name="Shape 315"/>
          <p:cNvSpPr>
            <a:spLocks noGrp="1"/>
          </p:cNvSpPr>
          <p:nvPr>
            <p:ph type="body" idx="1"/>
          </p:nvPr>
        </p:nvSpPr>
        <p:spPr>
          <a:xfrm>
            <a:off x="446485" y="1323892"/>
            <a:ext cx="8251031" cy="3578087"/>
          </a:xfrm>
          <a:prstGeom prst="rect">
            <a:avLst/>
          </a:prstGeom>
        </p:spPr>
        <p:txBody>
          <a:bodyPr/>
          <a:lstStyle/>
          <a:p>
            <a:pPr marL="342900" indent="-342900">
              <a:buSzPct val="70000"/>
              <a:buFont typeface="Arial"/>
              <a:buChar char="•"/>
            </a:pPr>
            <a:r>
              <a:rPr lang="en-US" dirty="0" smtClean="0"/>
              <a:t>At this point in your ETL you have multiple options- you can put your data into an SQL based solution- like Amazon Redshift </a:t>
            </a:r>
            <a:r>
              <a:rPr lang="en-US" dirty="0" err="1" smtClean="0"/>
              <a:t>postgresql</a:t>
            </a:r>
            <a:r>
              <a:rPr lang="en-US" dirty="0" smtClean="0"/>
              <a:t>…or you can use </a:t>
            </a:r>
            <a:r>
              <a:rPr lang="en-US" b="1" dirty="0" smtClean="0"/>
              <a:t>Amazon Elastic Map Reduce (EMR)</a:t>
            </a:r>
            <a:r>
              <a:rPr lang="en-US" dirty="0" smtClean="0"/>
              <a:t> or </a:t>
            </a:r>
            <a:r>
              <a:rPr lang="en-US" b="1" dirty="0" err="1" smtClean="0"/>
              <a:t>Hadoop</a:t>
            </a:r>
            <a:r>
              <a:rPr lang="en-US" dirty="0" smtClean="0"/>
              <a:t> or…whatever.</a:t>
            </a:r>
          </a:p>
          <a:p>
            <a:pPr marL="342900" indent="-342900">
              <a:buSzPct val="70000"/>
              <a:buFont typeface="Arial"/>
              <a:buChar char="•"/>
            </a:pPr>
            <a:r>
              <a:rPr lang="en-US" dirty="0" smtClean="0"/>
              <a:t>The point is that at this point you are just about ready to start utilizing this data. </a:t>
            </a:r>
            <a:r>
              <a:rPr lang="en-US" b="1" dirty="0" smtClean="0"/>
              <a:t>Redshift</a:t>
            </a:r>
            <a:r>
              <a:rPr lang="en-US" dirty="0" smtClean="0"/>
              <a:t> will allow you to use SQL solutions- and it’s super easy to hire engineers/analysts who know SQL!</a:t>
            </a:r>
          </a:p>
          <a:p>
            <a:pPr marL="342900" indent="-342900">
              <a:buSzPct val="70000"/>
              <a:buFont typeface="Arial"/>
              <a:buChar char="•"/>
            </a:pPr>
            <a:r>
              <a:rPr lang="en-US" dirty="0" smtClean="0"/>
              <a:t>Once the data is at this level it is easy to interact.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9400" y="4340225"/>
            <a:ext cx="3492500" cy="232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575504"/>
      </p:ext>
    </p:extLst>
  </p:cSld>
  <p:clrMapOvr>
    <a:masterClrMapping/>
  </p:clrMapOvr>
  <p:transition xmlns:p14="http://schemas.microsoft.com/office/powerpoint/2010/main" spd="slow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hape 314"/>
          <p:cNvSpPr>
            <a:spLocks noGrp="1"/>
          </p:cNvSpPr>
          <p:nvPr>
            <p:ph type="body" idx="13"/>
          </p:nvPr>
        </p:nvSpPr>
        <p:spPr>
          <a:xfrm>
            <a:off x="446484" y="691765"/>
            <a:ext cx="6703970" cy="405517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So we have arrived- redshift</a:t>
            </a:r>
            <a:endParaRPr dirty="0"/>
          </a:p>
        </p:txBody>
      </p:sp>
      <p:sp>
        <p:nvSpPr>
          <p:cNvPr id="315" name="Shape 315"/>
          <p:cNvSpPr>
            <a:spLocks noGrp="1"/>
          </p:cNvSpPr>
          <p:nvPr>
            <p:ph type="body" idx="1"/>
          </p:nvPr>
        </p:nvSpPr>
        <p:spPr>
          <a:xfrm>
            <a:off x="446485" y="1323892"/>
            <a:ext cx="8251031" cy="3578087"/>
          </a:xfrm>
          <a:prstGeom prst="rect">
            <a:avLst/>
          </a:prstGeom>
        </p:spPr>
        <p:txBody>
          <a:bodyPr/>
          <a:lstStyle/>
          <a:p>
            <a:pPr marL="342900" indent="-342900">
              <a:buSzPct val="70000"/>
              <a:buFont typeface="Arial"/>
              <a:buChar char="•"/>
            </a:pPr>
            <a:r>
              <a:rPr lang="en-US" dirty="0" smtClean="0"/>
              <a:t>We now have data being moved into this database called Amazon Redshift. </a:t>
            </a:r>
          </a:p>
          <a:p>
            <a:pPr marL="342900" indent="-342900">
              <a:buSzPct val="70000"/>
              <a:buFont typeface="Arial"/>
              <a:buChar char="•"/>
            </a:pPr>
            <a:r>
              <a:rPr lang="en-US" b="1" dirty="0" smtClean="0"/>
              <a:t>Redshift</a:t>
            </a:r>
            <a:r>
              <a:rPr lang="en-US" dirty="0" smtClean="0"/>
              <a:t> is based on </a:t>
            </a:r>
            <a:r>
              <a:rPr lang="en-US" b="1" dirty="0" err="1" smtClean="0"/>
              <a:t>postgresql</a:t>
            </a:r>
            <a:r>
              <a:rPr lang="en-US" dirty="0" smtClean="0"/>
              <a:t>- which is just another flavor of SQL. If you know SQL then communicating will never be a problem for you.</a:t>
            </a:r>
          </a:p>
          <a:p>
            <a:pPr marL="342900" indent="-342900">
              <a:buSzPct val="70000"/>
              <a:buFont typeface="Arial"/>
              <a:buChar char="•"/>
            </a:pPr>
            <a:r>
              <a:rPr lang="en-US" b="1" dirty="0" smtClean="0"/>
              <a:t>Redshift</a:t>
            </a:r>
            <a:r>
              <a:rPr lang="en-US" dirty="0" smtClean="0"/>
              <a:t> is the front-facing level for your data. From here you can utilize this data and pass it to a data visualization app, a website, a </a:t>
            </a:r>
            <a:r>
              <a:rPr lang="en-US" dirty="0" err="1" smtClean="0"/>
              <a:t>microservice</a:t>
            </a:r>
            <a:r>
              <a:rPr lang="en-US" dirty="0" smtClean="0"/>
              <a:t>…whatever!</a:t>
            </a:r>
            <a:endParaRPr lang="en-US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9225" y="4445000"/>
            <a:ext cx="3987800" cy="20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329775"/>
      </p:ext>
    </p:extLst>
  </p:cSld>
  <p:clrMapOvr>
    <a:masterClrMapping/>
  </p:clrMapOvr>
  <p:transition xmlns:p14="http://schemas.microsoft.com/office/powerpoint/2010/main" spd="slow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hape 314"/>
          <p:cNvSpPr>
            <a:spLocks noGrp="1"/>
          </p:cNvSpPr>
          <p:nvPr>
            <p:ph type="body" idx="13"/>
          </p:nvPr>
        </p:nvSpPr>
        <p:spPr>
          <a:xfrm>
            <a:off x="446484" y="691765"/>
            <a:ext cx="6703970" cy="405517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Data warehousing</a:t>
            </a:r>
            <a:endParaRPr dirty="0"/>
          </a:p>
        </p:txBody>
      </p:sp>
      <p:sp>
        <p:nvSpPr>
          <p:cNvPr id="315" name="Shape 315"/>
          <p:cNvSpPr>
            <a:spLocks noGrp="1"/>
          </p:cNvSpPr>
          <p:nvPr>
            <p:ph type="body" idx="1"/>
          </p:nvPr>
        </p:nvSpPr>
        <p:spPr>
          <a:xfrm>
            <a:off x="446485" y="1323892"/>
            <a:ext cx="8251031" cy="3578087"/>
          </a:xfrm>
          <a:prstGeom prst="rect">
            <a:avLst/>
          </a:prstGeom>
        </p:spPr>
        <p:txBody>
          <a:bodyPr/>
          <a:lstStyle/>
          <a:p>
            <a:pPr marL="342900" indent="-342900">
              <a:buSzPct val="70000"/>
              <a:buFont typeface="Arial"/>
              <a:buChar char="•"/>
            </a:pPr>
            <a:r>
              <a:rPr lang="en-US" dirty="0" smtClean="0"/>
              <a:t>At this point we have data flowing directly in to your </a:t>
            </a:r>
            <a:r>
              <a:rPr lang="en-US" b="1" dirty="0" smtClean="0"/>
              <a:t>Redshift database</a:t>
            </a:r>
            <a:r>
              <a:rPr lang="en-US" dirty="0" smtClean="0"/>
              <a:t> completely untransformed. </a:t>
            </a:r>
          </a:p>
          <a:p>
            <a:pPr marL="342900" indent="-342900">
              <a:buSzPct val="70000"/>
              <a:buFont typeface="Arial"/>
              <a:buChar char="•"/>
            </a:pPr>
            <a:r>
              <a:rPr lang="en-US" dirty="0" smtClean="0"/>
              <a:t>This means that it is basically a nicer-looking copy of whatever was written to those text files.</a:t>
            </a:r>
          </a:p>
          <a:p>
            <a:pPr marL="342900" indent="-342900">
              <a:buSzPct val="70000"/>
              <a:buFont typeface="Arial"/>
              <a:buChar char="•"/>
            </a:pPr>
            <a:r>
              <a:rPr lang="en-US" dirty="0" smtClean="0"/>
              <a:t>In order to have an effective data warehouse you will probably want to do </a:t>
            </a:r>
            <a:r>
              <a:rPr lang="en-US" b="1" dirty="0" smtClean="0"/>
              <a:t>some work</a:t>
            </a:r>
            <a:r>
              <a:rPr lang="en-US" dirty="0" smtClean="0"/>
              <a:t> on the data- where </a:t>
            </a:r>
            <a:r>
              <a:rPr lang="en-US" b="1" dirty="0" smtClean="0"/>
              <a:t>some work</a:t>
            </a:r>
            <a:r>
              <a:rPr lang="en-US" dirty="0" smtClean="0"/>
              <a:t> involves grouping it by, for example, day- to make it easier on your analysts.</a:t>
            </a:r>
          </a:p>
          <a:p>
            <a:pPr marL="342900" indent="-342900">
              <a:buSzPct val="70000"/>
              <a:buFont typeface="Arial"/>
              <a:buChar char="•"/>
            </a:pPr>
            <a:r>
              <a:rPr lang="en-US" dirty="0" smtClean="0"/>
              <a:t>The good news is that it is super easy to write ETLs from that host you conveniently set up </a:t>
            </a:r>
            <a:r>
              <a:rPr lang="en-US" dirty="0" smtClean="0"/>
              <a:t>to host your python code earlier.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6060288"/>
      </p:ext>
    </p:extLst>
  </p:cSld>
  <p:clrMapOvr>
    <a:masterClrMapping/>
  </p:clrMapOvr>
  <p:transition xmlns:p14="http://schemas.microsoft.com/office/powerpoint/2010/main" spd="slow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hape 314"/>
          <p:cNvSpPr>
            <a:spLocks noGrp="1"/>
          </p:cNvSpPr>
          <p:nvPr>
            <p:ph type="body" idx="13"/>
          </p:nvPr>
        </p:nvSpPr>
        <p:spPr>
          <a:xfrm>
            <a:off x="446484" y="691765"/>
            <a:ext cx="6703970" cy="405517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Data warehousing</a:t>
            </a:r>
            <a:endParaRPr dirty="0"/>
          </a:p>
        </p:txBody>
      </p:sp>
      <p:sp>
        <p:nvSpPr>
          <p:cNvPr id="315" name="Shape 315"/>
          <p:cNvSpPr>
            <a:spLocks noGrp="1"/>
          </p:cNvSpPr>
          <p:nvPr>
            <p:ph type="body" idx="1"/>
          </p:nvPr>
        </p:nvSpPr>
        <p:spPr>
          <a:xfrm>
            <a:off x="446485" y="1323892"/>
            <a:ext cx="8251031" cy="3578087"/>
          </a:xfrm>
          <a:prstGeom prst="rect">
            <a:avLst/>
          </a:prstGeom>
        </p:spPr>
        <p:txBody>
          <a:bodyPr/>
          <a:lstStyle/>
          <a:p>
            <a:pPr marL="342900" indent="-342900">
              <a:buSzPct val="70000"/>
              <a:buFont typeface="Arial"/>
              <a:buChar char="•"/>
            </a:pPr>
            <a:r>
              <a:rPr lang="en-US" dirty="0" smtClean="0"/>
              <a:t>So you will end up writing some basic</a:t>
            </a:r>
            <a:r>
              <a:rPr lang="en-US" b="1" dirty="0" smtClean="0"/>
              <a:t> transformations</a:t>
            </a:r>
            <a:r>
              <a:rPr lang="en-US" dirty="0" smtClean="0"/>
              <a:t> on your data. As an example- imagine you had a log that said:</a:t>
            </a:r>
          </a:p>
          <a:p>
            <a:pPr marL="863068" lvl="1" indent="-342900">
              <a:buFont typeface="Arial"/>
              <a:buChar char="•"/>
            </a:pPr>
            <a:r>
              <a:rPr lang="en-US" dirty="0" smtClean="0"/>
              <a:t>Sent data</a:t>
            </a:r>
          </a:p>
          <a:p>
            <a:pPr marL="863068" lvl="1" indent="-342900">
              <a:buFont typeface="Arial"/>
              <a:buChar char="•"/>
            </a:pPr>
            <a:r>
              <a:rPr lang="en-US" dirty="0" smtClean="0"/>
              <a:t>Sent data</a:t>
            </a:r>
          </a:p>
          <a:p>
            <a:pPr marL="863068" lvl="1" indent="-342900">
              <a:buFont typeface="Arial"/>
              <a:buChar char="•"/>
            </a:pPr>
            <a:r>
              <a:rPr lang="en-US" dirty="0" smtClean="0"/>
              <a:t>Sent data</a:t>
            </a:r>
          </a:p>
          <a:p>
            <a:pPr marL="863068" lvl="1" indent="-342900">
              <a:buFont typeface="Arial"/>
              <a:buChar char="•"/>
            </a:pPr>
            <a:r>
              <a:rPr lang="en-US" dirty="0" smtClean="0"/>
              <a:t>ERROR</a:t>
            </a:r>
          </a:p>
          <a:p>
            <a:pPr marL="863068" lvl="1" indent="-342900">
              <a:buFont typeface="Arial"/>
              <a:buChar char="•"/>
            </a:pPr>
            <a:r>
              <a:rPr lang="en-US" dirty="0" smtClean="0"/>
              <a:t>Sent data</a:t>
            </a:r>
          </a:p>
          <a:p>
            <a:pPr marL="863068" lvl="1" indent="-342900">
              <a:buFont typeface="Arial"/>
              <a:buChar char="•"/>
            </a:pPr>
            <a:r>
              <a:rPr lang="en-US" dirty="0" smtClean="0"/>
              <a:t>Sent data</a:t>
            </a:r>
          </a:p>
          <a:p>
            <a:pPr marL="863068" lvl="1" indent="-342900">
              <a:buFont typeface="Arial"/>
              <a:buChar char="•"/>
            </a:pPr>
            <a:endParaRPr lang="en-US" dirty="0"/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A TRANSFORMATION here would allow us to group all of the instances where we saw an </a:t>
            </a:r>
            <a:r>
              <a:rPr lang="en-US" b="1" dirty="0" smtClean="0"/>
              <a:t>error</a:t>
            </a:r>
            <a:r>
              <a:rPr lang="en-US" dirty="0" smtClean="0"/>
              <a:t> together in a single table.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2525" y="2374900"/>
            <a:ext cx="3886200" cy="20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659178"/>
      </p:ext>
    </p:extLst>
  </p:cSld>
  <p:clrMapOvr>
    <a:masterClrMapping/>
  </p:clrMapOvr>
  <p:transition xmlns:p14="http://schemas.microsoft.com/office/powerpoint/2010/main" spd="slow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hape 314"/>
          <p:cNvSpPr>
            <a:spLocks noGrp="1"/>
          </p:cNvSpPr>
          <p:nvPr>
            <p:ph type="body" idx="13"/>
          </p:nvPr>
        </p:nvSpPr>
        <p:spPr>
          <a:xfrm>
            <a:off x="446484" y="691765"/>
            <a:ext cx="6703970" cy="405517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Data warehousing</a:t>
            </a:r>
            <a:endParaRPr dirty="0"/>
          </a:p>
        </p:txBody>
      </p:sp>
      <p:sp>
        <p:nvSpPr>
          <p:cNvPr id="315" name="Shape 315"/>
          <p:cNvSpPr>
            <a:spLocks noGrp="1"/>
          </p:cNvSpPr>
          <p:nvPr>
            <p:ph type="body" idx="1"/>
          </p:nvPr>
        </p:nvSpPr>
        <p:spPr>
          <a:xfrm>
            <a:off x="446485" y="1323892"/>
            <a:ext cx="8251031" cy="3578087"/>
          </a:xfrm>
          <a:prstGeom prst="rect">
            <a:avLst/>
          </a:prstGeom>
        </p:spPr>
        <p:txBody>
          <a:bodyPr/>
          <a:lstStyle/>
          <a:p>
            <a:pPr marL="342900" indent="-342900">
              <a:buSzPct val="70000"/>
              <a:buFont typeface="Arial"/>
              <a:buChar char="•"/>
            </a:pPr>
            <a:r>
              <a:rPr lang="en-US" dirty="0" smtClean="0"/>
              <a:t>The idea here is that at this point you </a:t>
            </a:r>
            <a:r>
              <a:rPr lang="en-US" b="1" dirty="0" smtClean="0"/>
              <a:t>already have everything you need</a:t>
            </a:r>
            <a:r>
              <a:rPr lang="en-US" dirty="0" smtClean="0"/>
              <a:t> to create an effective ETL process- you’ve got:</a:t>
            </a:r>
          </a:p>
          <a:p>
            <a:pPr marL="863068" lvl="1" indent="-342900">
              <a:buFont typeface="Arial"/>
              <a:buChar char="•"/>
            </a:pPr>
            <a:r>
              <a:rPr lang="en-US" dirty="0" smtClean="0"/>
              <a:t>A host for your python </a:t>
            </a:r>
            <a:r>
              <a:rPr lang="en-US" dirty="0" err="1" smtClean="0"/>
              <a:t>etl</a:t>
            </a:r>
            <a:r>
              <a:rPr lang="en-US" dirty="0" smtClean="0"/>
              <a:t> script</a:t>
            </a:r>
          </a:p>
          <a:p>
            <a:pPr marL="863068" lvl="1" indent="-342900">
              <a:buFont typeface="Arial"/>
              <a:buChar char="•"/>
            </a:pPr>
            <a:r>
              <a:rPr lang="en-US" dirty="0" smtClean="0"/>
              <a:t>A </a:t>
            </a:r>
            <a:r>
              <a:rPr lang="en-US" dirty="0" err="1" smtClean="0"/>
              <a:t>postgres</a:t>
            </a:r>
            <a:r>
              <a:rPr lang="en-US" dirty="0" smtClean="0"/>
              <a:t> database</a:t>
            </a:r>
          </a:p>
          <a:p>
            <a:pPr marL="863068" lvl="1" indent="-342900">
              <a:buFont typeface="Arial"/>
              <a:buChar char="•"/>
            </a:pPr>
            <a:r>
              <a:rPr lang="en-US" dirty="0" smtClean="0"/>
              <a:t>All of the raw data in text format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And </a:t>
            </a:r>
            <a:r>
              <a:rPr lang="en-US" b="1" dirty="0" smtClean="0"/>
              <a:t>why</a:t>
            </a:r>
            <a:r>
              <a:rPr lang="en-US" dirty="0" smtClean="0"/>
              <a:t> do you need to use python to write ETLs? </a:t>
            </a:r>
            <a:br>
              <a:rPr lang="en-US" dirty="0" smtClean="0"/>
            </a:br>
            <a:r>
              <a:rPr lang="en-US" b="1" dirty="0" smtClean="0"/>
              <a:t>WHY</a:t>
            </a:r>
            <a:r>
              <a:rPr lang="en-US" dirty="0" smtClean="0"/>
              <a:t> can’t we just use stored procedures and triggers?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4495800"/>
            <a:ext cx="3810000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295265"/>
      </p:ext>
    </p:extLst>
  </p:cSld>
  <p:clrMapOvr>
    <a:masterClrMapping/>
  </p:clrMapOvr>
  <p:transition xmlns:p14="http://schemas.microsoft.com/office/powerpoint/2010/main"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Step one: understand the source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4"/>
          </p:nvPr>
        </p:nvSpPr>
        <p:spPr>
          <a:xfrm>
            <a:off x="446485" y="1383527"/>
            <a:ext cx="8251031" cy="2206566"/>
          </a:xfrm>
        </p:spPr>
        <p:txBody>
          <a:bodyPr/>
          <a:lstStyle/>
          <a:p>
            <a:r>
              <a:rPr lang="en-US" dirty="0" smtClean="0"/>
              <a:t>Sources of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764859"/>
      </p:ext>
    </p:extLst>
  </p:cSld>
  <p:clrMapOvr>
    <a:masterClrMapping/>
  </p:clrMapOvr>
  <p:transition xmlns:p14="http://schemas.microsoft.com/office/powerpoint/2010/main"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hape 314"/>
          <p:cNvSpPr>
            <a:spLocks noGrp="1"/>
          </p:cNvSpPr>
          <p:nvPr>
            <p:ph type="body" idx="13"/>
          </p:nvPr>
        </p:nvSpPr>
        <p:spPr>
          <a:xfrm>
            <a:off x="446484" y="691765"/>
            <a:ext cx="7649766" cy="405517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Things that kind of suck about redshift</a:t>
            </a:r>
            <a:endParaRPr dirty="0"/>
          </a:p>
        </p:txBody>
      </p:sp>
      <p:sp>
        <p:nvSpPr>
          <p:cNvPr id="315" name="Shape 315"/>
          <p:cNvSpPr>
            <a:spLocks noGrp="1"/>
          </p:cNvSpPr>
          <p:nvPr>
            <p:ph type="body" idx="1"/>
          </p:nvPr>
        </p:nvSpPr>
        <p:spPr>
          <a:xfrm>
            <a:off x="446485" y="1323892"/>
            <a:ext cx="8251031" cy="3578087"/>
          </a:xfrm>
          <a:prstGeom prst="rect">
            <a:avLst/>
          </a:prstGeom>
        </p:spPr>
        <p:txBody>
          <a:bodyPr/>
          <a:lstStyle/>
          <a:p>
            <a:pPr marL="342900" indent="-342900">
              <a:buSzPct val="70000"/>
              <a:buFont typeface="Arial"/>
              <a:buChar char="•"/>
            </a:pPr>
            <a:r>
              <a:rPr lang="en-US" dirty="0" smtClean="0"/>
              <a:t>Traditionally (in the days befor</a:t>
            </a:r>
            <a:r>
              <a:rPr lang="en-US" dirty="0" smtClean="0"/>
              <a:t>e the cloud) we wrote stored procedures in MYSQL or MSSQL. </a:t>
            </a:r>
          </a:p>
          <a:p>
            <a:pPr marL="342900" indent="-342900">
              <a:buSzPct val="70000"/>
              <a:buFont typeface="Arial"/>
              <a:buChar char="•"/>
            </a:pPr>
            <a:r>
              <a:rPr lang="en-US" dirty="0" smtClean="0"/>
              <a:t>Redshift does not support </a:t>
            </a:r>
            <a:r>
              <a:rPr lang="en-US" b="1" dirty="0" smtClean="0"/>
              <a:t>triggers or stored procedures</a:t>
            </a:r>
            <a:r>
              <a:rPr lang="en-US" dirty="0" smtClean="0"/>
              <a:t>. </a:t>
            </a:r>
          </a:p>
          <a:p>
            <a:pPr marL="342900" indent="-342900">
              <a:buSzPct val="70000"/>
              <a:buFont typeface="Arial"/>
              <a:buChar char="•"/>
            </a:pPr>
            <a:r>
              <a:rPr lang="en-US" dirty="0" smtClean="0"/>
              <a:t>This means that you have to write your procedures in a languag</a:t>
            </a:r>
            <a:r>
              <a:rPr lang="en-US" dirty="0" smtClean="0"/>
              <a:t>e of your choice and then upload them yourself. </a:t>
            </a:r>
          </a:p>
          <a:p>
            <a:pPr marL="342900" indent="-342900">
              <a:buSzPct val="70000"/>
              <a:buFont typeface="Arial"/>
              <a:buChar char="•"/>
            </a:pPr>
            <a:r>
              <a:rPr lang="en-US" dirty="0" smtClean="0"/>
              <a:t>This kind of sucks. 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0" y="4171950"/>
            <a:ext cx="3810000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06015"/>
      </p:ext>
    </p:extLst>
  </p:cSld>
  <p:clrMapOvr>
    <a:masterClrMapping/>
  </p:clrMapOvr>
  <p:transition xmlns:p14="http://schemas.microsoft.com/office/powerpoint/2010/main" spd="slow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hape 314"/>
          <p:cNvSpPr>
            <a:spLocks noGrp="1"/>
          </p:cNvSpPr>
          <p:nvPr>
            <p:ph type="body" idx="13"/>
          </p:nvPr>
        </p:nvSpPr>
        <p:spPr>
          <a:xfrm>
            <a:off x="446484" y="691765"/>
            <a:ext cx="7649766" cy="405517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That being said….</a:t>
            </a:r>
            <a:endParaRPr dirty="0"/>
          </a:p>
        </p:txBody>
      </p:sp>
      <p:sp>
        <p:nvSpPr>
          <p:cNvPr id="315" name="Shape 315"/>
          <p:cNvSpPr>
            <a:spLocks noGrp="1"/>
          </p:cNvSpPr>
          <p:nvPr>
            <p:ph type="body" idx="1"/>
          </p:nvPr>
        </p:nvSpPr>
        <p:spPr>
          <a:xfrm>
            <a:off x="446485" y="1323892"/>
            <a:ext cx="8251031" cy="3578087"/>
          </a:xfrm>
          <a:prstGeom prst="rect">
            <a:avLst/>
          </a:prstGeom>
        </p:spPr>
        <p:txBody>
          <a:bodyPr/>
          <a:lstStyle/>
          <a:p>
            <a:pPr marL="342900" indent="-342900">
              <a:buSzPct val="70000"/>
              <a:buFont typeface="Arial"/>
              <a:buChar char="•"/>
            </a:pPr>
            <a:r>
              <a:rPr lang="en-US" dirty="0" smtClean="0"/>
              <a:t>This is not a terrible thing necessarily as keeping these procedures outside of the </a:t>
            </a:r>
            <a:r>
              <a:rPr lang="en-US" dirty="0" err="1" smtClean="0"/>
              <a:t>postgresDB</a:t>
            </a:r>
            <a:r>
              <a:rPr lang="en-US" dirty="0" smtClean="0"/>
              <a:t> allows you a bit more flexibility. </a:t>
            </a:r>
          </a:p>
          <a:p>
            <a:pPr marL="342900" indent="-342900">
              <a:buSzPct val="70000"/>
              <a:buFont typeface="Arial"/>
              <a:buChar char="•"/>
            </a:pPr>
            <a:r>
              <a:rPr lang="en-US" dirty="0" smtClean="0"/>
              <a:t>Organize your host and you should be fine. Utilize a package like </a:t>
            </a:r>
            <a:r>
              <a:rPr lang="en-US" b="1" dirty="0" smtClean="0"/>
              <a:t>Luigi</a:t>
            </a:r>
            <a:r>
              <a:rPr lang="en-US" dirty="0" smtClean="0"/>
              <a:t> for python to control the process.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3500" y="3641725"/>
            <a:ext cx="3937000" cy="207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752088"/>
      </p:ext>
    </p:extLst>
  </p:cSld>
  <p:clrMapOvr>
    <a:masterClrMapping/>
  </p:clrMapOvr>
  <p:transition xmlns:p14="http://schemas.microsoft.com/office/powerpoint/2010/main" spd="slow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hape 314"/>
          <p:cNvSpPr>
            <a:spLocks noGrp="1"/>
          </p:cNvSpPr>
          <p:nvPr>
            <p:ph type="body" idx="13"/>
          </p:nvPr>
        </p:nvSpPr>
        <p:spPr>
          <a:xfrm>
            <a:off x="446484" y="691765"/>
            <a:ext cx="7649766" cy="405517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So let’s look at our data process now:</a:t>
            </a:r>
            <a:endParaRPr dirty="0"/>
          </a:p>
        </p:txBody>
      </p:sp>
      <p:sp>
        <p:nvSpPr>
          <p:cNvPr id="315" name="Shape 315"/>
          <p:cNvSpPr>
            <a:spLocks noGrp="1"/>
          </p:cNvSpPr>
          <p:nvPr>
            <p:ph type="body" idx="1"/>
          </p:nvPr>
        </p:nvSpPr>
        <p:spPr>
          <a:xfrm>
            <a:off x="446485" y="1323892"/>
            <a:ext cx="8251031" cy="3578087"/>
          </a:xfrm>
          <a:prstGeom prst="rect">
            <a:avLst/>
          </a:prstGeom>
        </p:spPr>
        <p:txBody>
          <a:bodyPr/>
          <a:lstStyle/>
          <a:p>
            <a:pPr marL="342900" indent="-342900">
              <a:buSzPct val="70000"/>
              <a:buFont typeface="Arial"/>
              <a:buChar char="•"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426" y="2000250"/>
            <a:ext cx="932081" cy="1206500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4807508" y="2736532"/>
            <a:ext cx="1463117" cy="490855"/>
          </a:xfrm>
          <a:prstGeom prst="rightArrow">
            <a:avLst/>
          </a:prstGeom>
          <a:blipFill rotWithShape="1">
            <a:blip r:embed="rId4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/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2058" y="1884997"/>
            <a:ext cx="1145417" cy="762223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>
            <a:off x="1735783" y="2736532"/>
            <a:ext cx="1878483" cy="490855"/>
          </a:xfrm>
          <a:prstGeom prst="rightArrow">
            <a:avLst/>
          </a:prstGeom>
          <a:blipFill rotWithShape="1">
            <a:blip r:embed="rId4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/>
          <a:lstStyle/>
          <a:p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14266" y="2041112"/>
            <a:ext cx="952797" cy="11862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07508" y="1835540"/>
            <a:ext cx="1302356" cy="81168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26200" y="2250916"/>
            <a:ext cx="2066618" cy="121316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35507" y="4308475"/>
            <a:ext cx="3492500" cy="2324100"/>
          </a:xfrm>
          <a:prstGeom prst="rect">
            <a:avLst/>
          </a:prstGeom>
        </p:spPr>
      </p:pic>
      <p:sp>
        <p:nvSpPr>
          <p:cNvPr id="13" name="Right Arrow 12"/>
          <p:cNvSpPr/>
          <p:nvPr/>
        </p:nvSpPr>
        <p:spPr>
          <a:xfrm rot="19276807">
            <a:off x="4983808" y="4006850"/>
            <a:ext cx="1878483" cy="490855"/>
          </a:xfrm>
          <a:prstGeom prst="rightArrow">
            <a:avLst/>
          </a:prstGeom>
          <a:blipFill rotWithShape="1">
            <a:blip r:embed="rId4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831774"/>
      </p:ext>
    </p:extLst>
  </p:cSld>
  <p:clrMapOvr>
    <a:masterClrMapping/>
  </p:clrMapOvr>
  <p:transition xmlns:p14="http://schemas.microsoft.com/office/powerpoint/2010/main" spd="slow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hape 314"/>
          <p:cNvSpPr>
            <a:spLocks noGrp="1"/>
          </p:cNvSpPr>
          <p:nvPr>
            <p:ph type="body" idx="13"/>
          </p:nvPr>
        </p:nvSpPr>
        <p:spPr>
          <a:xfrm>
            <a:off x="446484" y="691765"/>
            <a:ext cx="7649766" cy="405517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Connecting- the final step:</a:t>
            </a:r>
            <a:endParaRPr dirty="0"/>
          </a:p>
        </p:txBody>
      </p:sp>
      <p:sp>
        <p:nvSpPr>
          <p:cNvPr id="315" name="Shape 315"/>
          <p:cNvSpPr>
            <a:spLocks noGrp="1"/>
          </p:cNvSpPr>
          <p:nvPr>
            <p:ph type="body" idx="1"/>
          </p:nvPr>
        </p:nvSpPr>
        <p:spPr>
          <a:xfrm>
            <a:off x="446485" y="1323892"/>
            <a:ext cx="8251031" cy="3578087"/>
          </a:xfrm>
          <a:prstGeom prst="rect">
            <a:avLst/>
          </a:prstGeom>
        </p:spPr>
        <p:txBody>
          <a:bodyPr/>
          <a:lstStyle/>
          <a:p>
            <a:pPr marL="342900" indent="-342900">
              <a:buSzPct val="70000"/>
              <a:buFont typeface="Arial"/>
              <a:buChar char="•"/>
            </a:pPr>
            <a:r>
              <a:rPr lang="en-US" dirty="0" smtClean="0"/>
              <a:t>So now all we have left to do is connect. </a:t>
            </a:r>
          </a:p>
          <a:p>
            <a:pPr marL="342900" indent="-342900">
              <a:buSzPct val="70000"/>
              <a:buFont typeface="Arial"/>
              <a:buChar char="•"/>
            </a:pPr>
            <a:r>
              <a:rPr lang="en-US" dirty="0" smtClean="0"/>
              <a:t>Pretty much any </a:t>
            </a:r>
            <a:r>
              <a:rPr lang="en-US" b="1" dirty="0" smtClean="0"/>
              <a:t>Graphical User Interface</a:t>
            </a:r>
            <a:r>
              <a:rPr lang="en-US" dirty="0" smtClean="0"/>
              <a:t> </a:t>
            </a:r>
            <a:r>
              <a:rPr lang="en-US" b="1" dirty="0" smtClean="0"/>
              <a:t>(GUI) </a:t>
            </a:r>
            <a:r>
              <a:rPr lang="en-US" dirty="0" smtClean="0"/>
              <a:t>will do this for you. The best are:</a:t>
            </a:r>
          </a:p>
          <a:p>
            <a:pPr marL="863068" lvl="1" indent="-342900">
              <a:buFont typeface="Arial"/>
              <a:buChar char="•"/>
            </a:pPr>
            <a:r>
              <a:rPr lang="en-US" b="1" dirty="0" smtClean="0"/>
              <a:t>PGAdmin3</a:t>
            </a:r>
            <a:r>
              <a:rPr lang="en-US" dirty="0" smtClean="0"/>
              <a:t> – it sucks but it’s free</a:t>
            </a:r>
          </a:p>
          <a:p>
            <a:pPr marL="863068" lvl="1" indent="-342900">
              <a:buFont typeface="Arial"/>
              <a:buChar char="•"/>
            </a:pPr>
            <a:r>
              <a:rPr lang="en-US" b="1" dirty="0" err="1" smtClean="0"/>
              <a:t>Datagrip</a:t>
            </a:r>
            <a:r>
              <a:rPr lang="en-US" b="1" dirty="0" smtClean="0"/>
              <a:t>- </a:t>
            </a:r>
            <a:r>
              <a:rPr lang="en-US" dirty="0" smtClean="0"/>
              <a:t>it’s awesome but it costs some serious </a:t>
            </a:r>
            <a:r>
              <a:rPr lang="en-US" dirty="0" err="1" smtClean="0"/>
              <a:t>moolah</a:t>
            </a:r>
            <a:r>
              <a:rPr lang="en-US" dirty="0" smtClean="0"/>
              <a:t>.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From here, as long as your </a:t>
            </a:r>
            <a:r>
              <a:rPr lang="en-US" b="1" dirty="0" smtClean="0"/>
              <a:t>IP address</a:t>
            </a:r>
            <a:r>
              <a:rPr lang="en-US" dirty="0" smtClean="0"/>
              <a:t> is whitelisted to access your </a:t>
            </a:r>
            <a:r>
              <a:rPr lang="en-US" b="1" dirty="0" err="1" smtClean="0"/>
              <a:t>vpc</a:t>
            </a:r>
            <a:r>
              <a:rPr lang="en-US" dirty="0" smtClean="0"/>
              <a:t> you can just put the hostname, username, and password into your </a:t>
            </a:r>
            <a:r>
              <a:rPr lang="en-US" b="1" dirty="0" smtClean="0"/>
              <a:t>GUI</a:t>
            </a:r>
            <a:r>
              <a:rPr lang="en-US" dirty="0" smtClean="0"/>
              <a:t> and you can SQL away for hours!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4670" y="4667249"/>
            <a:ext cx="1663479" cy="1663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232562"/>
      </p:ext>
    </p:extLst>
  </p:cSld>
  <p:clrMapOvr>
    <a:masterClrMapping/>
  </p:clrMapOvr>
  <p:transition xmlns:p14="http://schemas.microsoft.com/office/powerpoint/2010/main" spd="slow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hape 314"/>
          <p:cNvSpPr>
            <a:spLocks noGrp="1"/>
          </p:cNvSpPr>
          <p:nvPr>
            <p:ph type="body" idx="13"/>
          </p:nvPr>
        </p:nvSpPr>
        <p:spPr>
          <a:xfrm>
            <a:off x="446484" y="691765"/>
            <a:ext cx="6703970" cy="405517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Summary</a:t>
            </a:r>
            <a:endParaRPr dirty="0"/>
          </a:p>
        </p:txBody>
      </p:sp>
      <p:sp>
        <p:nvSpPr>
          <p:cNvPr id="315" name="Shape 315"/>
          <p:cNvSpPr>
            <a:spLocks noGrp="1"/>
          </p:cNvSpPr>
          <p:nvPr>
            <p:ph type="body" idx="1"/>
          </p:nvPr>
        </p:nvSpPr>
        <p:spPr>
          <a:xfrm>
            <a:off x="446485" y="1323892"/>
            <a:ext cx="8251031" cy="3578087"/>
          </a:xfrm>
          <a:prstGeom prst="rect">
            <a:avLst/>
          </a:prstGeom>
        </p:spPr>
        <p:txBody>
          <a:bodyPr/>
          <a:lstStyle/>
          <a:p>
            <a:pPr marL="863068" lvl="1" indent="-342900">
              <a:buFont typeface="Arial"/>
              <a:buChar char="•"/>
            </a:pPr>
            <a:r>
              <a:rPr lang="en-US" sz="3200" dirty="0" smtClean="0">
                <a:solidFill>
                  <a:schemeClr val="bg1"/>
                </a:solidFill>
              </a:rPr>
              <a:t>CONFUSED?</a:t>
            </a:r>
          </a:p>
          <a:p>
            <a:pPr marL="863068" lvl="1" indent="-342900">
              <a:buFont typeface="Arial"/>
              <a:buChar char="•"/>
            </a:pPr>
            <a:r>
              <a:rPr lang="en-US" sz="3200" dirty="0" smtClean="0">
                <a:solidFill>
                  <a:schemeClr val="bg1"/>
                </a:solidFill>
              </a:rPr>
              <a:t>Good- </a:t>
            </a:r>
            <a:r>
              <a:rPr lang="en-US" sz="3200" b="1" dirty="0" smtClean="0">
                <a:solidFill>
                  <a:schemeClr val="bg1"/>
                </a:solidFill>
              </a:rPr>
              <a:t>ASK QUESTIONS!</a:t>
            </a:r>
            <a:endParaRPr lang="en-US" sz="3200" dirty="0" smtClean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0565" y="2598616"/>
            <a:ext cx="3393746" cy="4151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800231"/>
      </p:ext>
    </p:extLst>
  </p:cSld>
  <p:clrMapOvr>
    <a:masterClrMapping/>
  </p:clrMapOvr>
  <p:transition xmlns:p14="http://schemas.microsoft.com/office/powerpoint/2010/main"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hape 314"/>
          <p:cNvSpPr>
            <a:spLocks noGrp="1"/>
          </p:cNvSpPr>
          <p:nvPr>
            <p:ph type="body" idx="13"/>
          </p:nvPr>
        </p:nvSpPr>
        <p:spPr>
          <a:xfrm>
            <a:off x="446484" y="691765"/>
            <a:ext cx="6703970" cy="405517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So where is our data coming from?</a:t>
            </a:r>
            <a:endParaRPr dirty="0"/>
          </a:p>
        </p:txBody>
      </p:sp>
      <p:sp>
        <p:nvSpPr>
          <p:cNvPr id="315" name="Shape 315"/>
          <p:cNvSpPr>
            <a:spLocks noGrp="1"/>
          </p:cNvSpPr>
          <p:nvPr>
            <p:ph type="body" idx="1"/>
          </p:nvPr>
        </p:nvSpPr>
        <p:spPr>
          <a:xfrm>
            <a:off x="446485" y="1323892"/>
            <a:ext cx="8251031" cy="3578087"/>
          </a:xfrm>
          <a:prstGeom prst="rect">
            <a:avLst/>
          </a:prstGeom>
        </p:spPr>
        <p:txBody>
          <a:bodyPr/>
          <a:lstStyle/>
          <a:p>
            <a:pPr marL="160101" indent="-160101">
              <a:buSzPct val="70000"/>
              <a:buFont typeface="Lucida Grande"/>
              <a:buChar char="‣"/>
            </a:pPr>
            <a:r>
              <a:rPr lang="en-US" dirty="0" smtClean="0"/>
              <a:t>Obviously there are about a million possible answers to this question. Some possible data sources:</a:t>
            </a:r>
          </a:p>
          <a:p>
            <a:pPr marL="680269" lvl="1" indent="-160101"/>
            <a:r>
              <a:rPr lang="en-US" dirty="0" smtClean="0"/>
              <a:t>APIs (this one is probably the most common)</a:t>
            </a:r>
          </a:p>
          <a:p>
            <a:pPr marL="680269" lvl="1" indent="-160101"/>
            <a:r>
              <a:rPr lang="en-US" dirty="0" smtClean="0"/>
              <a:t>FTP Servers</a:t>
            </a:r>
          </a:p>
          <a:p>
            <a:pPr marL="680269" lvl="1" indent="-160101"/>
            <a:r>
              <a:rPr lang="en-US" dirty="0" smtClean="0"/>
              <a:t>Web scrapes</a:t>
            </a:r>
          </a:p>
          <a:p>
            <a:pPr marL="680269" lvl="1" indent="-160101"/>
            <a:r>
              <a:rPr lang="en-US" dirty="0" smtClean="0"/>
              <a:t>Other (production) databases</a:t>
            </a:r>
          </a:p>
          <a:p>
            <a:pPr marL="680269" lvl="1" indent="-160101"/>
            <a:r>
              <a:rPr lang="en-US" dirty="0" smtClean="0"/>
              <a:t>Read from excel spreadsheets</a:t>
            </a:r>
          </a:p>
          <a:p>
            <a:pPr marL="680269" lvl="1" indent="-160101"/>
            <a:r>
              <a:rPr lang="en-US" dirty="0" err="1" smtClean="0"/>
              <a:t>Redis</a:t>
            </a:r>
            <a:r>
              <a:rPr lang="en-US" dirty="0" smtClean="0"/>
              <a:t> or other caching layers</a:t>
            </a:r>
          </a:p>
          <a:p>
            <a:pPr marL="680269" lvl="1" indent="-160101"/>
            <a:r>
              <a:rPr lang="en-US" dirty="0" smtClean="0"/>
              <a:t>Weblogs</a:t>
            </a:r>
          </a:p>
          <a:p>
            <a:pPr marL="680269" lvl="1" indent="-160101"/>
            <a:r>
              <a:rPr lang="en-US" dirty="0" smtClean="0"/>
              <a:t>Data streaming pipelines from third party vendors</a:t>
            </a:r>
          </a:p>
          <a:p>
            <a:pPr marL="680269" lvl="1" indent="-160101"/>
            <a:r>
              <a:rPr lang="en-US" dirty="0" smtClean="0"/>
              <a:t>And so on…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9791" y="2833077"/>
            <a:ext cx="2860747" cy="1776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966897"/>
      </p:ext>
    </p:extLst>
  </p:cSld>
  <p:clrMapOvr>
    <a:masterClrMapping/>
  </p:clrMapOvr>
  <p:transition xmlns:p14="http://schemas.microsoft.com/office/powerpoint/2010/main" spd="slow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hape 314"/>
          <p:cNvSpPr>
            <a:spLocks noGrp="1"/>
          </p:cNvSpPr>
          <p:nvPr>
            <p:ph type="body" idx="13"/>
          </p:nvPr>
        </p:nvSpPr>
        <p:spPr>
          <a:xfrm>
            <a:off x="446484" y="691765"/>
            <a:ext cx="6703970" cy="405517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First problem</a:t>
            </a:r>
            <a:endParaRPr dirty="0"/>
          </a:p>
        </p:txBody>
      </p:sp>
      <p:sp>
        <p:nvSpPr>
          <p:cNvPr id="315" name="Shape 315"/>
          <p:cNvSpPr>
            <a:spLocks noGrp="1"/>
          </p:cNvSpPr>
          <p:nvPr>
            <p:ph type="body" idx="1"/>
          </p:nvPr>
        </p:nvSpPr>
        <p:spPr>
          <a:xfrm>
            <a:off x="446485" y="1323892"/>
            <a:ext cx="8251031" cy="3578087"/>
          </a:xfrm>
          <a:prstGeom prst="rect">
            <a:avLst/>
          </a:prstGeom>
        </p:spPr>
        <p:txBody>
          <a:bodyPr/>
          <a:lstStyle/>
          <a:p>
            <a:pPr marL="160101" indent="-160101">
              <a:buSzPct val="70000"/>
              <a:buFont typeface="Lucida Grande"/>
              <a:buChar char="‣"/>
            </a:pPr>
            <a:r>
              <a:rPr lang="en-US" dirty="0" smtClean="0"/>
              <a:t>So how do we centralize all of this</a:t>
            </a:r>
            <a:r>
              <a:rPr lang="en-US" dirty="0" smtClean="0"/>
              <a:t>?</a:t>
            </a:r>
          </a:p>
          <a:p>
            <a:pPr marL="680269" lvl="1" indent="-160101"/>
            <a:r>
              <a:rPr lang="en-US" dirty="0" smtClean="0"/>
              <a:t>Through an </a:t>
            </a:r>
            <a:r>
              <a:rPr lang="en-US" b="1" dirty="0" smtClean="0"/>
              <a:t>ETL</a:t>
            </a:r>
            <a:r>
              <a:rPr lang="en-US" dirty="0" smtClean="0"/>
              <a:t>- which is basically shorthand for a system that does three things with data:</a:t>
            </a:r>
          </a:p>
          <a:p>
            <a:pPr marL="1040385" lvl="2" indent="-160101"/>
            <a:r>
              <a:rPr lang="en-US" b="1" dirty="0" smtClean="0"/>
              <a:t>EXTRACTS</a:t>
            </a:r>
            <a:r>
              <a:rPr lang="en-US" dirty="0" smtClean="0"/>
              <a:t> the data– gets it from somewhere</a:t>
            </a:r>
          </a:p>
          <a:p>
            <a:pPr marL="1040385" lvl="2" indent="-160101"/>
            <a:r>
              <a:rPr lang="en-US" dirty="0" smtClean="0"/>
              <a:t> </a:t>
            </a:r>
            <a:r>
              <a:rPr lang="en-US" b="1" dirty="0" smtClean="0"/>
              <a:t>TRANSFORMS </a:t>
            </a:r>
            <a:r>
              <a:rPr lang="en-US" dirty="0" smtClean="0"/>
              <a:t>the data – changes it somehow</a:t>
            </a:r>
          </a:p>
          <a:p>
            <a:pPr marL="1040385" lvl="2" indent="-160101"/>
            <a:r>
              <a:rPr lang="en-US" b="1" dirty="0" smtClean="0"/>
              <a:t>LOADs </a:t>
            </a:r>
            <a:r>
              <a:rPr lang="en-US" dirty="0" smtClean="0"/>
              <a:t>the data – and puts it somewhere</a:t>
            </a:r>
          </a:p>
          <a:p>
            <a:pPr marL="680269" lvl="1" indent="-160101"/>
            <a:r>
              <a:rPr lang="en-US" dirty="0" smtClean="0"/>
              <a:t>So fundamentally- this is a way to move data from point A to point B- MAYBE making some changes along the way!</a:t>
            </a:r>
            <a:endParaRPr lang="en-US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6692" y="4901979"/>
            <a:ext cx="2361808" cy="1746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987465"/>
      </p:ext>
    </p:extLst>
  </p:cSld>
  <p:clrMapOvr>
    <a:masterClrMapping/>
  </p:clrMapOvr>
  <p:transition xmlns:p14="http://schemas.microsoft.com/office/powerpoint/2010/main" spd="slow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hape 314"/>
          <p:cNvSpPr>
            <a:spLocks noGrp="1"/>
          </p:cNvSpPr>
          <p:nvPr>
            <p:ph type="body" idx="13"/>
          </p:nvPr>
        </p:nvSpPr>
        <p:spPr>
          <a:xfrm>
            <a:off x="446484" y="691765"/>
            <a:ext cx="6703970" cy="405517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First problem</a:t>
            </a:r>
            <a:endParaRPr dirty="0"/>
          </a:p>
        </p:txBody>
      </p:sp>
      <p:sp>
        <p:nvSpPr>
          <p:cNvPr id="315" name="Shape 315"/>
          <p:cNvSpPr>
            <a:spLocks noGrp="1"/>
          </p:cNvSpPr>
          <p:nvPr>
            <p:ph type="body" idx="1"/>
          </p:nvPr>
        </p:nvSpPr>
        <p:spPr>
          <a:xfrm>
            <a:off x="446485" y="1323892"/>
            <a:ext cx="8251031" cy="3578087"/>
          </a:xfrm>
          <a:prstGeom prst="rect">
            <a:avLst/>
          </a:prstGeom>
        </p:spPr>
        <p:txBody>
          <a:bodyPr/>
          <a:lstStyle/>
          <a:p>
            <a:pPr marL="160101" indent="-160101">
              <a:buSzPct val="70000"/>
              <a:buFont typeface="Lucida Grande"/>
              <a:buChar char="‣"/>
            </a:pPr>
            <a:r>
              <a:rPr lang="en-US" dirty="0" smtClean="0"/>
              <a:t>So how do we centralize all of this? </a:t>
            </a:r>
          </a:p>
          <a:p>
            <a:pPr marL="680269" lvl="1" indent="-160101"/>
            <a:r>
              <a:rPr lang="en-US" dirty="0" smtClean="0"/>
              <a:t>In an ideal scenario you want to limit code. You don’t want to write a new ETL for every new data source you decide to append.</a:t>
            </a:r>
          </a:p>
          <a:p>
            <a:pPr marL="680269" lvl="1" indent="-160101"/>
            <a:r>
              <a:rPr lang="en-US" dirty="0" smtClean="0"/>
              <a:t>Example scenario: you decide to start pulling in data from Google Analytics– do you want to have your coders write end-to-end code from the </a:t>
            </a:r>
            <a:r>
              <a:rPr lang="en-US" dirty="0" err="1" smtClean="0"/>
              <a:t>google</a:t>
            </a:r>
            <a:r>
              <a:rPr lang="en-US" dirty="0" smtClean="0"/>
              <a:t> </a:t>
            </a:r>
            <a:r>
              <a:rPr lang="en-US" dirty="0" err="1" smtClean="0"/>
              <a:t>api</a:t>
            </a:r>
            <a:r>
              <a:rPr lang="en-US" dirty="0" smtClean="0"/>
              <a:t> into your data warehouse? </a:t>
            </a:r>
          </a:p>
          <a:p>
            <a:pPr marL="680269" lvl="1" indent="-160101"/>
            <a:endParaRPr lang="en-US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6615" y="4093308"/>
            <a:ext cx="3582376" cy="2689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473945"/>
      </p:ext>
    </p:extLst>
  </p:cSld>
  <p:clrMapOvr>
    <a:masterClrMapping/>
  </p:clrMapOvr>
  <p:transition xmlns:p14="http://schemas.microsoft.com/office/powerpoint/2010/main" spd="slow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hape 314"/>
          <p:cNvSpPr>
            <a:spLocks noGrp="1"/>
          </p:cNvSpPr>
          <p:nvPr>
            <p:ph type="body" idx="13"/>
          </p:nvPr>
        </p:nvSpPr>
        <p:spPr>
          <a:xfrm>
            <a:off x="446484" y="691765"/>
            <a:ext cx="6703970" cy="405517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First </a:t>
            </a:r>
            <a:r>
              <a:rPr lang="en-US" dirty="0" smtClean="0"/>
              <a:t>problem (continued)</a:t>
            </a:r>
            <a:endParaRPr dirty="0"/>
          </a:p>
        </p:txBody>
      </p:sp>
      <p:sp>
        <p:nvSpPr>
          <p:cNvPr id="315" name="Shape 315"/>
          <p:cNvSpPr>
            <a:spLocks noGrp="1"/>
          </p:cNvSpPr>
          <p:nvPr>
            <p:ph type="body" idx="1"/>
          </p:nvPr>
        </p:nvSpPr>
        <p:spPr>
          <a:xfrm>
            <a:off x="446485" y="1323892"/>
            <a:ext cx="8251031" cy="3578087"/>
          </a:xfrm>
          <a:prstGeom prst="rect">
            <a:avLst/>
          </a:prstGeom>
        </p:spPr>
        <p:txBody>
          <a:bodyPr/>
          <a:lstStyle/>
          <a:p>
            <a:pPr marL="680269" lvl="1" indent="-160101"/>
            <a:r>
              <a:rPr lang="en-US" dirty="0" smtClean="0"/>
              <a:t>So when we hook up to a new external data source the algorithm for your engineers boils down to: </a:t>
            </a:r>
          </a:p>
          <a:p>
            <a:pPr marL="1040385" lvl="2" indent="-160101"/>
            <a:r>
              <a:rPr lang="en-US" dirty="0" smtClean="0"/>
              <a:t>Write code to reach out and </a:t>
            </a:r>
            <a:r>
              <a:rPr lang="en-US" b="1" dirty="0" smtClean="0"/>
              <a:t>connect</a:t>
            </a:r>
            <a:r>
              <a:rPr lang="en-US" dirty="0" smtClean="0"/>
              <a:t> to new data source</a:t>
            </a:r>
          </a:p>
          <a:p>
            <a:pPr marL="1040385" lvl="2" indent="-160101"/>
            <a:r>
              <a:rPr lang="en-US" dirty="0" smtClean="0"/>
              <a:t>Write code to </a:t>
            </a:r>
            <a:r>
              <a:rPr lang="en-US" b="1" dirty="0" smtClean="0"/>
              <a:t>query</a:t>
            </a:r>
            <a:r>
              <a:rPr lang="en-US" dirty="0" smtClean="0"/>
              <a:t> data source for applicable data</a:t>
            </a:r>
          </a:p>
          <a:p>
            <a:pPr marL="1040385" lvl="2" indent="-160101"/>
            <a:r>
              <a:rPr lang="en-US" dirty="0" smtClean="0"/>
              <a:t>Write code to </a:t>
            </a:r>
            <a:r>
              <a:rPr lang="en-US" b="1" dirty="0" smtClean="0"/>
              <a:t>retrieve </a:t>
            </a:r>
            <a:r>
              <a:rPr lang="en-US" dirty="0" smtClean="0"/>
              <a:t>data </a:t>
            </a:r>
          </a:p>
          <a:p>
            <a:pPr marL="1040385" lvl="2" indent="-160101"/>
            <a:r>
              <a:rPr lang="en-US" dirty="0" smtClean="0"/>
              <a:t>Write code to </a:t>
            </a:r>
            <a:r>
              <a:rPr lang="en-US" b="1" dirty="0" smtClean="0"/>
              <a:t>write</a:t>
            </a:r>
            <a:r>
              <a:rPr lang="en-US" dirty="0" smtClean="0"/>
              <a:t> data to your local source</a:t>
            </a:r>
          </a:p>
          <a:p>
            <a:pPr marL="1040385" lvl="2" indent="-160101"/>
            <a:r>
              <a:rPr lang="en-US" b="1" dirty="0" smtClean="0"/>
              <a:t>Close</a:t>
            </a:r>
            <a:r>
              <a:rPr lang="en-US" dirty="0" smtClean="0"/>
              <a:t> connection to source</a:t>
            </a:r>
            <a:endParaRPr lang="en-US" b="1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3375" y="4302125"/>
            <a:ext cx="5683249" cy="241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742254"/>
      </p:ext>
    </p:extLst>
  </p:cSld>
  <p:clrMapOvr>
    <a:masterClrMapping/>
  </p:clrMapOvr>
  <p:transition xmlns:p14="http://schemas.microsoft.com/office/powerpoint/2010/main" spd="slow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hape 314"/>
          <p:cNvSpPr>
            <a:spLocks noGrp="1"/>
          </p:cNvSpPr>
          <p:nvPr>
            <p:ph type="body" idx="13"/>
          </p:nvPr>
        </p:nvSpPr>
        <p:spPr>
          <a:xfrm>
            <a:off x="446484" y="691765"/>
            <a:ext cx="6703970" cy="405517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First </a:t>
            </a:r>
            <a:r>
              <a:rPr lang="en-US" dirty="0" smtClean="0"/>
              <a:t>problem (continued)</a:t>
            </a:r>
            <a:endParaRPr dirty="0"/>
          </a:p>
        </p:txBody>
      </p:sp>
      <p:sp>
        <p:nvSpPr>
          <p:cNvPr id="315" name="Shape 315"/>
          <p:cNvSpPr>
            <a:spLocks noGrp="1"/>
          </p:cNvSpPr>
          <p:nvPr>
            <p:ph type="body" idx="1"/>
          </p:nvPr>
        </p:nvSpPr>
        <p:spPr>
          <a:xfrm>
            <a:off x="446485" y="1323892"/>
            <a:ext cx="8251031" cy="3578087"/>
          </a:xfrm>
          <a:prstGeom prst="rect">
            <a:avLst/>
          </a:prstGeom>
        </p:spPr>
        <p:txBody>
          <a:bodyPr/>
          <a:lstStyle/>
          <a:p>
            <a:pPr marL="680269" lvl="1" indent="-160101"/>
            <a:r>
              <a:rPr lang="en-US" dirty="0" smtClean="0"/>
              <a:t>Along with this we have to concern ourselves with </a:t>
            </a:r>
            <a:r>
              <a:rPr lang="en-US" b="1" dirty="0" smtClean="0"/>
              <a:t>security</a:t>
            </a:r>
            <a:r>
              <a:rPr lang="en-US" dirty="0" smtClean="0"/>
              <a:t>:</a:t>
            </a:r>
          </a:p>
          <a:p>
            <a:pPr marL="1040385" lvl="2" indent="-160101"/>
            <a:r>
              <a:rPr lang="en-US" dirty="0" smtClean="0"/>
              <a:t>Around the connection</a:t>
            </a:r>
          </a:p>
          <a:p>
            <a:pPr marL="1040385" lvl="2" indent="-160101"/>
            <a:r>
              <a:rPr lang="en-US" dirty="0" smtClean="0"/>
              <a:t>Around the database where you are storing the data</a:t>
            </a:r>
          </a:p>
          <a:p>
            <a:pPr marL="1040385" lvl="2" indent="-160101"/>
            <a:r>
              <a:rPr lang="en-US" dirty="0" smtClean="0"/>
              <a:t>Around any transformations you want to make.</a:t>
            </a:r>
          </a:p>
          <a:p>
            <a:pPr marL="680269" lvl="1" indent="-160101"/>
            <a:r>
              <a:rPr lang="en-US" dirty="0" smtClean="0"/>
              <a:t>AND THEN there’s the problem of access control: </a:t>
            </a:r>
          </a:p>
          <a:p>
            <a:pPr marL="1040385" lvl="2" indent="-160101"/>
            <a:r>
              <a:rPr lang="en-US" dirty="0" smtClean="0"/>
              <a:t>Who has the passwords? </a:t>
            </a:r>
          </a:p>
          <a:p>
            <a:pPr marL="1040385" lvl="2" indent="-160101"/>
            <a:r>
              <a:rPr lang="en-US" dirty="0" smtClean="0"/>
              <a:t>Access tokens? </a:t>
            </a:r>
          </a:p>
          <a:p>
            <a:pPr marL="1040385" lvl="2" indent="-160101"/>
            <a:r>
              <a:rPr lang="en-US" dirty="0" smtClean="0"/>
              <a:t>Who makes improvements?</a:t>
            </a:r>
            <a:br>
              <a:rPr lang="en-US" dirty="0" smtClean="0"/>
            </a:br>
            <a:endParaRPr lang="en-US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4591" y="3825874"/>
            <a:ext cx="2229799" cy="278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822229"/>
      </p:ext>
    </p:extLst>
  </p:cSld>
  <p:clrMapOvr>
    <a:masterClrMapping/>
  </p:clrMapOvr>
  <p:transition xmlns:p14="http://schemas.microsoft.com/office/powerpoint/2010/main" spd="slow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Helvetica"/>
        <a:ea typeface="Helvetica"/>
        <a:cs typeface="Helvetica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4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381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13081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>
              <a:solidFill>
                <a:srgbClr val="FFFFFF"/>
              </a:solidFill>
            </a:uFill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681</TotalTime>
  <Words>4629</Words>
  <Application>Microsoft Macintosh PowerPoint</Application>
  <PresentationFormat>On-screen Show (4:3)</PresentationFormat>
  <Paragraphs>371</Paragraphs>
  <Slides>44</Slides>
  <Notes>39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5" baseType="lpstr">
      <vt:lpstr>White</vt:lpstr>
      <vt:lpstr>PowerPoint Presentation</vt:lpstr>
      <vt:lpstr>SO WHAT BRINGS YOU HERE TONIGHT?</vt:lpstr>
      <vt:lpstr>Learning objectives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Fandango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Fernando Pombeiro</dc:creator>
  <cp:lastModifiedBy>Fernando Pombeiro</cp:lastModifiedBy>
  <cp:revision>40</cp:revision>
  <dcterms:created xsi:type="dcterms:W3CDTF">2016-10-18T00:32:08Z</dcterms:created>
  <dcterms:modified xsi:type="dcterms:W3CDTF">2016-10-21T01:17:08Z</dcterms:modified>
</cp:coreProperties>
</file>